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56" r:id="rId2"/>
    <p:sldId id="257" r:id="rId3"/>
    <p:sldId id="272" r:id="rId4"/>
    <p:sldId id="258" r:id="rId5"/>
    <p:sldId id="259" r:id="rId6"/>
    <p:sldId id="260" r:id="rId7"/>
    <p:sldId id="261" r:id="rId8"/>
    <p:sldId id="262" r:id="rId9"/>
    <p:sldId id="265" r:id="rId10"/>
    <p:sldId id="266" r:id="rId11"/>
    <p:sldId id="267" r:id="rId12"/>
    <p:sldId id="268" r:id="rId13"/>
    <p:sldId id="263" r:id="rId14"/>
    <p:sldId id="270" r:id="rId15"/>
    <p:sldId id="271" r:id="rId16"/>
    <p:sldId id="273" r:id="rId17"/>
    <p:sldId id="274" r:id="rId18"/>
    <p:sldId id="264" r:id="rId19"/>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D653"/>
    <a:srgbClr val="333333"/>
    <a:srgbClr val="A3A3A3"/>
    <a:srgbClr val="737171"/>
    <a:srgbClr val="D3D3D3"/>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280" y="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B3CBB9-89D5-4A98-9946-9D9ED16BCB28}" type="datetimeFigureOut">
              <a:rPr lang="ro-RO" smtClean="0"/>
              <a:pPr/>
              <a:t>15.05.2025</a:t>
            </a:fld>
            <a:endParaRPr lang="ro-R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3CC636-93E2-4D6D-8B3E-21938AED8F05}" type="slidenum">
              <a:rPr lang="ro-RO" smtClean="0"/>
              <a:pPr/>
              <a:t>‹#›</a:t>
            </a:fld>
            <a:endParaRPr lang="ro-R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o-RO"/>
          </a:p>
        </p:txBody>
      </p:sp>
      <p:sp>
        <p:nvSpPr>
          <p:cNvPr id="4" name="Slide Number Placeholder 3"/>
          <p:cNvSpPr>
            <a:spLocks noGrp="1"/>
          </p:cNvSpPr>
          <p:nvPr>
            <p:ph type="sldNum" sz="quarter" idx="10"/>
          </p:nvPr>
        </p:nvSpPr>
        <p:spPr/>
        <p:txBody>
          <a:bodyPr/>
          <a:lstStyle/>
          <a:p>
            <a:fld id="{1C3CC636-93E2-4D6D-8B3E-21938AED8F05}" type="slidenum">
              <a:rPr lang="ro-RO" smtClean="0"/>
              <a:pPr/>
              <a:t>1</a:t>
            </a:fld>
            <a:endParaRPr lang="ro-R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0F1F2310-C847-4BEB-8094-C6549D84FA0C}" type="datetimeFigureOut">
              <a:rPr lang="ro-RO" smtClean="0"/>
              <a:pPr/>
              <a:t>15.05.2025</a:t>
            </a:fld>
            <a:endParaRPr lang="ro-RO"/>
          </a:p>
        </p:txBody>
      </p:sp>
      <p:sp>
        <p:nvSpPr>
          <p:cNvPr id="17" name="Footer Placeholder 16"/>
          <p:cNvSpPr>
            <a:spLocks noGrp="1"/>
          </p:cNvSpPr>
          <p:nvPr>
            <p:ph type="ftr" sz="quarter" idx="11"/>
          </p:nvPr>
        </p:nvSpPr>
        <p:spPr/>
        <p:txBody>
          <a:bodyPr/>
          <a:lstStyle/>
          <a:p>
            <a:endParaRPr lang="ro-RO"/>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BC74BE9-E2AD-4F59-9DA5-A9E815752DA3}" type="slidenum">
              <a:rPr lang="ro-RO" smtClean="0"/>
              <a:pPr/>
              <a:t>‹#›</a:t>
            </a:fld>
            <a:endParaRPr lang="ro-RO"/>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F1F2310-C847-4BEB-8094-C6549D84FA0C}" type="datetimeFigureOut">
              <a:rPr lang="ro-RO" smtClean="0"/>
              <a:pPr/>
              <a:t>15.05.2025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BC74BE9-E2AD-4F59-9DA5-A9E815752DA3}" type="slidenum">
              <a:rPr lang="ro-RO" smtClean="0"/>
              <a:pPr/>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F1F2310-C847-4BEB-8094-C6549D84FA0C}" type="datetimeFigureOut">
              <a:rPr lang="ro-RO" smtClean="0"/>
              <a:pPr/>
              <a:t>15.05.2025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BC74BE9-E2AD-4F59-9DA5-A9E815752DA3}" type="slidenum">
              <a:rPr lang="ro-RO" smtClean="0"/>
              <a:pPr/>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0F1F2310-C847-4BEB-8094-C6549D84FA0C}" type="datetimeFigureOut">
              <a:rPr lang="ro-RO" smtClean="0"/>
              <a:pPr/>
              <a:t>15.05.2025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BBC74BE9-E2AD-4F59-9DA5-A9E815752DA3}" type="slidenum">
              <a:rPr lang="ro-RO" smtClean="0"/>
              <a:pPr/>
              <a:t>‹#›</a:t>
            </a:fld>
            <a:endParaRPr lang="ro-RO"/>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F1F2310-C847-4BEB-8094-C6549D84FA0C}" type="datetimeFigureOut">
              <a:rPr lang="ro-RO" smtClean="0"/>
              <a:pPr/>
              <a:t>15.05.2025</a:t>
            </a:fld>
            <a:endParaRPr lang="ro-RO"/>
          </a:p>
        </p:txBody>
      </p:sp>
      <p:sp>
        <p:nvSpPr>
          <p:cNvPr id="5" name="Footer Placeholder 4"/>
          <p:cNvSpPr>
            <a:spLocks noGrp="1"/>
          </p:cNvSpPr>
          <p:nvPr>
            <p:ph type="ftr" sz="quarter" idx="11"/>
          </p:nvPr>
        </p:nvSpPr>
        <p:spPr>
          <a:xfrm>
            <a:off x="800100" y="6172200"/>
            <a:ext cx="4000500" cy="457200"/>
          </a:xfrm>
        </p:spPr>
        <p:txBody>
          <a:bodyPr/>
          <a:lstStyle/>
          <a:p>
            <a:endParaRPr lang="ro-RO"/>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BC74BE9-E2AD-4F59-9DA5-A9E815752DA3}" type="slidenum">
              <a:rPr lang="ro-RO" smtClean="0"/>
              <a:pPr/>
              <a:t>‹#›</a:t>
            </a:fld>
            <a:endParaRPr lang="ro-RO"/>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F1F2310-C847-4BEB-8094-C6549D84FA0C}" type="datetimeFigureOut">
              <a:rPr lang="ro-RO" smtClean="0"/>
              <a:pPr/>
              <a:t>15.05.2025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BBC74BE9-E2AD-4F59-9DA5-A9E815752DA3}" type="slidenum">
              <a:rPr lang="ro-RO" smtClean="0"/>
              <a:pPr/>
              <a:t>‹#›</a:t>
            </a:fld>
            <a:endParaRPr lang="ro-RO"/>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0F1F2310-C847-4BEB-8094-C6549D84FA0C}" type="datetimeFigureOut">
              <a:rPr lang="ro-RO" smtClean="0"/>
              <a:pPr/>
              <a:t>15.05.2025</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BBC74BE9-E2AD-4F59-9DA5-A9E815752DA3}" type="slidenum">
              <a:rPr lang="ro-RO" smtClean="0"/>
              <a:pPr/>
              <a:t>‹#›</a:t>
            </a:fld>
            <a:endParaRPr lang="ro-RO"/>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F1F2310-C847-4BEB-8094-C6549D84FA0C}" type="datetimeFigureOut">
              <a:rPr lang="ro-RO" smtClean="0"/>
              <a:pPr/>
              <a:t>15.05.2025</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BBC74BE9-E2AD-4F59-9DA5-A9E815752DA3}" type="slidenum">
              <a:rPr lang="ro-RO" smtClean="0"/>
              <a:pPr/>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1F2310-C847-4BEB-8094-C6549D84FA0C}" type="datetimeFigureOut">
              <a:rPr lang="ro-RO" smtClean="0"/>
              <a:pPr/>
              <a:t>15.05.2025</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BBC74BE9-E2AD-4F59-9DA5-A9E815752DA3}" type="slidenum">
              <a:rPr lang="ro-RO" smtClean="0"/>
              <a:pPr/>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F1F2310-C847-4BEB-8094-C6549D84FA0C}" type="datetimeFigureOut">
              <a:rPr lang="ro-RO" smtClean="0"/>
              <a:pPr/>
              <a:t>15.05.2025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BBC74BE9-E2AD-4F59-9DA5-A9E815752DA3}" type="slidenum">
              <a:rPr lang="ro-RO" smtClean="0"/>
              <a:pPr/>
              <a:t>‹#›</a:t>
            </a:fld>
            <a:endParaRPr lang="ro-RO"/>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F1F2310-C847-4BEB-8094-C6549D84FA0C}" type="datetimeFigureOut">
              <a:rPr lang="ro-RO" smtClean="0"/>
              <a:pPr/>
              <a:t>15.05.2025</a:t>
            </a:fld>
            <a:endParaRPr lang="ro-RO"/>
          </a:p>
        </p:txBody>
      </p:sp>
      <p:sp>
        <p:nvSpPr>
          <p:cNvPr id="6" name="Footer Placeholder 5"/>
          <p:cNvSpPr>
            <a:spLocks noGrp="1"/>
          </p:cNvSpPr>
          <p:nvPr>
            <p:ph type="ftr" sz="quarter" idx="11"/>
          </p:nvPr>
        </p:nvSpPr>
        <p:spPr>
          <a:xfrm>
            <a:off x="914400" y="6172200"/>
            <a:ext cx="3886200" cy="457200"/>
          </a:xfrm>
        </p:spPr>
        <p:txBody>
          <a:bodyPr/>
          <a:lstStyle/>
          <a:p>
            <a:endParaRPr lang="ro-RO"/>
          </a:p>
        </p:txBody>
      </p:sp>
      <p:sp>
        <p:nvSpPr>
          <p:cNvPr id="7" name="Slide Number Placeholder 6"/>
          <p:cNvSpPr>
            <a:spLocks noGrp="1"/>
          </p:cNvSpPr>
          <p:nvPr>
            <p:ph type="sldNum" sz="quarter" idx="12"/>
          </p:nvPr>
        </p:nvSpPr>
        <p:spPr>
          <a:xfrm>
            <a:off x="146304" y="6208776"/>
            <a:ext cx="457200" cy="457200"/>
          </a:xfrm>
        </p:spPr>
        <p:txBody>
          <a:bodyPr/>
          <a:lstStyle/>
          <a:p>
            <a:fld id="{BBC74BE9-E2AD-4F59-9DA5-A9E815752DA3}" type="slidenum">
              <a:rPr lang="ro-RO" smtClean="0"/>
              <a:pPr/>
              <a:t>‹#›</a:t>
            </a:fld>
            <a:endParaRPr lang="ro-RO"/>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duotone>
              <a:prstClr val="black"/>
              <a:schemeClr val="tx2">
                <a:tint val="45000"/>
                <a:satMod val="400000"/>
              </a:schemeClr>
            </a:duotone>
            <a:extLst>
              <a:ext uri="{BEBA8EAE-BF5A-486C-A8C5-ECC9F3942E4B}">
                <a14:imgProps xmlns:a14="http://schemas.microsoft.com/office/drawing/2010/main">
                  <a14:imgLayer r:embed="rId14">
                    <a14:imgEffect>
                      <a14:colorTemperature colorTemp="11190"/>
                    </a14:imgEffect>
                    <a14:imgEffect>
                      <a14:saturation sat="400000"/>
                    </a14:imgEffect>
                    <a14:imgEffect>
                      <a14:brightnessContrast bright="-40000" contrast="-6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F1F2310-C847-4BEB-8094-C6549D84FA0C}" type="datetimeFigureOut">
              <a:rPr lang="ro-RO" smtClean="0"/>
              <a:pPr/>
              <a:t>15.05.2025</a:t>
            </a:fld>
            <a:endParaRPr lang="ro-RO"/>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o-RO"/>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BC74BE9-E2AD-4F59-9DA5-A9E815752DA3}" type="slidenum">
              <a:rPr lang="ro-RO" smtClean="0"/>
              <a:pPr/>
              <a:t>‹#›</a:t>
            </a:fld>
            <a:endParaRPr lang="ro-RO"/>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mailto:office@machro.ro"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colorTemperature colorTemp="11190"/>
                    </a14:imgEffect>
                    <a14:imgEffect>
                      <a14:saturation sat="400000"/>
                    </a14:imgEffect>
                    <a14:imgEffect>
                      <a14:brightnessContrast bright="-40000" contrast="-6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FC000"/>
                </a:solidFill>
                <a:latin typeface="Calibri" pitchFamily="34" charset="0"/>
                <a:cs typeface="Calibri" pitchFamily="34" charset="0"/>
              </a:rPr>
              <a:t>S.C. </a:t>
            </a:r>
            <a:r>
              <a:rPr lang="en-US" sz="3600" b="1" dirty="0" err="1">
                <a:solidFill>
                  <a:srgbClr val="FFC000"/>
                </a:solidFill>
                <a:latin typeface="Calibri" pitchFamily="34" charset="0"/>
                <a:cs typeface="Calibri" pitchFamily="34" charset="0"/>
              </a:rPr>
              <a:t>Machro</a:t>
            </a:r>
            <a:r>
              <a:rPr lang="en-US" sz="3600" b="1" dirty="0">
                <a:solidFill>
                  <a:srgbClr val="FFC000"/>
                </a:solidFill>
                <a:latin typeface="Calibri" pitchFamily="34" charset="0"/>
                <a:cs typeface="Calibri" pitchFamily="34" charset="0"/>
              </a:rPr>
              <a:t> Technology S.R.L. - Expertise in High-Precision Processing</a:t>
            </a:r>
            <a:endParaRPr lang="ro-RO" sz="3600" b="1" dirty="0">
              <a:solidFill>
                <a:srgbClr val="FFC000"/>
              </a:solidFill>
              <a:latin typeface="Calibri" pitchFamily="34" charset="0"/>
              <a:cs typeface="Calibri" pitchFamily="34" charset="0"/>
            </a:endParaRPr>
          </a:p>
        </p:txBody>
      </p:sp>
      <p:sp>
        <p:nvSpPr>
          <p:cNvPr id="5" name="Text Placeholder 4"/>
          <p:cNvSpPr>
            <a:spLocks noGrp="1"/>
          </p:cNvSpPr>
          <p:nvPr>
            <p:ph type="body" idx="1"/>
          </p:nvPr>
        </p:nvSpPr>
        <p:spPr>
          <a:xfrm>
            <a:off x="1334086" y="5882054"/>
            <a:ext cx="7772400" cy="452434"/>
          </a:xfrm>
        </p:spPr>
        <p:txBody>
          <a:bodyPr>
            <a:normAutofit lnSpcReduction="10000"/>
          </a:bodyPr>
          <a:lstStyle/>
          <a:p>
            <a:pPr algn="r"/>
            <a:r>
              <a:rPr lang="en-US" dirty="0">
                <a:solidFill>
                  <a:srgbClr val="FFC000"/>
                </a:solidFill>
                <a:latin typeface="Calibri" pitchFamily="34" charset="0"/>
                <a:cs typeface="Calibri" pitchFamily="34" charset="0"/>
              </a:rPr>
              <a:t>BRASOV, ROMANIA</a:t>
            </a:r>
            <a:endParaRPr lang="ro-RO" dirty="0">
              <a:solidFill>
                <a:srgbClr val="FFC000"/>
              </a:solidFill>
              <a:latin typeface="Calibri" pitchFamily="34" charset="0"/>
              <a:cs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28662" y="642918"/>
            <a:ext cx="3733800" cy="762000"/>
          </a:xfrm>
        </p:spPr>
        <p:txBody>
          <a:bodyPr/>
          <a:lstStyle/>
          <a:p>
            <a:r>
              <a:rPr lang="en-US" sz="2800" dirty="0">
                <a:solidFill>
                  <a:srgbClr val="FFC000"/>
                </a:solidFill>
                <a:latin typeface="Calibri" pitchFamily="34" charset="0"/>
                <a:cs typeface="Calibri" pitchFamily="34" charset="0"/>
              </a:rPr>
              <a:t>Al 5083 - </a:t>
            </a:r>
            <a:r>
              <a:rPr lang="en-US" sz="2800" dirty="0" err="1">
                <a:solidFill>
                  <a:srgbClr val="FFC000"/>
                </a:solidFill>
                <a:latin typeface="Calibri" pitchFamily="34" charset="0"/>
                <a:cs typeface="Calibri" pitchFamily="34" charset="0"/>
              </a:rPr>
              <a:t>colourless</a:t>
            </a:r>
            <a:r>
              <a:rPr lang="en-US" sz="2800" dirty="0">
                <a:solidFill>
                  <a:srgbClr val="FFC000"/>
                </a:solidFill>
                <a:latin typeface="Calibri" pitchFamily="34" charset="0"/>
                <a:cs typeface="Calibri" pitchFamily="34" charset="0"/>
              </a:rPr>
              <a:t> </a:t>
            </a:r>
            <a:r>
              <a:rPr lang="en-US" sz="2800" dirty="0" err="1">
                <a:solidFill>
                  <a:srgbClr val="FFC000"/>
                </a:solidFill>
                <a:latin typeface="Calibri" pitchFamily="34" charset="0"/>
                <a:cs typeface="Calibri" pitchFamily="34" charset="0"/>
              </a:rPr>
              <a:t>anodising</a:t>
            </a:r>
            <a:endParaRPr lang="en-US" sz="2800" dirty="0">
              <a:solidFill>
                <a:srgbClr val="FFC000"/>
              </a:solidFill>
              <a:latin typeface="Calibri" pitchFamily="34" charset="0"/>
              <a:cs typeface="Calibri" pitchFamily="34" charset="0"/>
            </a:endParaRPr>
          </a:p>
        </p:txBody>
      </p:sp>
      <p:sp>
        <p:nvSpPr>
          <p:cNvPr id="4" name="Text Placeholder 3"/>
          <p:cNvSpPr>
            <a:spLocks noGrp="1"/>
          </p:cNvSpPr>
          <p:nvPr>
            <p:ph type="body" sz="half" idx="3"/>
          </p:nvPr>
        </p:nvSpPr>
        <p:spPr>
          <a:xfrm>
            <a:off x="4929190" y="714356"/>
            <a:ext cx="3733800" cy="690562"/>
          </a:xfrm>
        </p:spPr>
        <p:txBody>
          <a:bodyPr/>
          <a:lstStyle/>
          <a:p>
            <a:endParaRPr lang="en-US" dirty="0">
              <a:solidFill>
                <a:srgbClr val="FFFFFF"/>
              </a:solidFill>
              <a:latin typeface="Calibri" pitchFamily="34" charset="0"/>
              <a:cs typeface="Calibri" pitchFamily="34" charset="0"/>
            </a:endParaRPr>
          </a:p>
          <a:p>
            <a:endParaRPr lang="en-US" dirty="0">
              <a:solidFill>
                <a:srgbClr val="FFFFFF"/>
              </a:solidFill>
              <a:latin typeface="Calibri" pitchFamily="34" charset="0"/>
              <a:cs typeface="Calibri" pitchFamily="34" charset="0"/>
            </a:endParaRPr>
          </a:p>
          <a:p>
            <a:endParaRPr lang="en-US" dirty="0">
              <a:solidFill>
                <a:srgbClr val="FFFFFF"/>
              </a:solidFill>
              <a:latin typeface="Calibri" pitchFamily="34" charset="0"/>
              <a:cs typeface="Calibri" pitchFamily="34" charset="0"/>
            </a:endParaRPr>
          </a:p>
          <a:p>
            <a:r>
              <a:rPr lang="en-US" sz="2800" dirty="0">
                <a:solidFill>
                  <a:srgbClr val="FFC000"/>
                </a:solidFill>
                <a:latin typeface="Calibri" pitchFamily="34" charset="0"/>
                <a:cs typeface="Calibri" pitchFamily="34" charset="0"/>
              </a:rPr>
              <a:t>Al 5083 – </a:t>
            </a:r>
            <a:r>
              <a:rPr lang="en-US" sz="2800" dirty="0" err="1">
                <a:solidFill>
                  <a:srgbClr val="FFC000"/>
                </a:solidFill>
                <a:latin typeface="Calibri" pitchFamily="34" charset="0"/>
                <a:cs typeface="Calibri" pitchFamily="34" charset="0"/>
              </a:rPr>
              <a:t>colourless</a:t>
            </a:r>
            <a:r>
              <a:rPr lang="en-US" sz="2800" dirty="0">
                <a:solidFill>
                  <a:srgbClr val="FFC000"/>
                </a:solidFill>
                <a:latin typeface="Calibri" pitchFamily="34" charset="0"/>
                <a:cs typeface="Calibri" pitchFamily="34" charset="0"/>
              </a:rPr>
              <a:t> </a:t>
            </a:r>
            <a:r>
              <a:rPr lang="en-US" sz="2800" dirty="0" err="1">
                <a:solidFill>
                  <a:srgbClr val="FFC000"/>
                </a:solidFill>
                <a:latin typeface="Calibri" pitchFamily="34" charset="0"/>
                <a:cs typeface="Calibri" pitchFamily="34" charset="0"/>
              </a:rPr>
              <a:t>anodising</a:t>
            </a:r>
            <a:endParaRPr lang="en-US" sz="2800" dirty="0">
              <a:solidFill>
                <a:srgbClr val="FFC000"/>
              </a:solidFill>
              <a:latin typeface="Calibri" pitchFamily="34" charset="0"/>
              <a:cs typeface="Calibri" pitchFamily="34" charset="0"/>
            </a:endParaRPr>
          </a:p>
        </p:txBody>
      </p:sp>
      <p:pic>
        <p:nvPicPr>
          <p:cNvPr id="7" name="Content Placeholder 6" descr="20190624_144149.jpg"/>
          <p:cNvPicPr>
            <a:picLocks noGrp="1" noChangeAspect="1"/>
          </p:cNvPicPr>
          <p:nvPr>
            <p:ph sz="half" idx="2"/>
          </p:nvPr>
        </p:nvPicPr>
        <p:blipFill>
          <a:blip r:embed="rId2" cstate="print"/>
          <a:stretch>
            <a:fillRect/>
          </a:stretch>
        </p:blipFill>
        <p:spPr>
          <a:xfrm>
            <a:off x="914400" y="2790825"/>
            <a:ext cx="3733800" cy="2800350"/>
          </a:xfrm>
        </p:spPr>
      </p:pic>
      <p:pic>
        <p:nvPicPr>
          <p:cNvPr id="8" name="Content Placeholder 7" descr="20190624_144253.jpg"/>
          <p:cNvPicPr>
            <a:picLocks noGrp="1" noChangeAspect="1"/>
          </p:cNvPicPr>
          <p:nvPr>
            <p:ph sz="half" idx="4"/>
          </p:nvPr>
        </p:nvPicPr>
        <p:blipFill>
          <a:blip r:embed="rId3" cstate="print"/>
          <a:stretch>
            <a:fillRect/>
          </a:stretch>
        </p:blipFill>
        <p:spPr>
          <a:xfrm>
            <a:off x="4953000" y="2790825"/>
            <a:ext cx="3733800" cy="280035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3568" y="476672"/>
            <a:ext cx="3733800" cy="762000"/>
          </a:xfrm>
        </p:spPr>
        <p:txBody>
          <a:bodyPr/>
          <a:lstStyle/>
          <a:p>
            <a:r>
              <a:rPr lang="en-US" sz="2800" dirty="0">
                <a:solidFill>
                  <a:srgbClr val="FFC000"/>
                </a:solidFill>
                <a:latin typeface="Calibri" pitchFamily="34" charset="0"/>
                <a:cs typeface="Calibri" pitchFamily="34" charset="0"/>
              </a:rPr>
              <a:t>Al 5083 – </a:t>
            </a:r>
            <a:r>
              <a:rPr lang="en-US" sz="2800" dirty="0" err="1">
                <a:solidFill>
                  <a:srgbClr val="FFC000"/>
                </a:solidFill>
                <a:latin typeface="Calibri" pitchFamily="34" charset="0"/>
                <a:cs typeface="Calibri" pitchFamily="34" charset="0"/>
              </a:rPr>
              <a:t>colourless</a:t>
            </a:r>
            <a:r>
              <a:rPr lang="en-US" sz="2800" dirty="0">
                <a:solidFill>
                  <a:srgbClr val="FFC000"/>
                </a:solidFill>
                <a:latin typeface="Calibri" pitchFamily="34" charset="0"/>
                <a:cs typeface="Calibri" pitchFamily="34" charset="0"/>
              </a:rPr>
              <a:t> </a:t>
            </a:r>
            <a:r>
              <a:rPr lang="en-US" sz="2800" dirty="0" err="1">
                <a:solidFill>
                  <a:srgbClr val="FFC000"/>
                </a:solidFill>
                <a:latin typeface="Calibri" pitchFamily="34" charset="0"/>
                <a:cs typeface="Calibri" pitchFamily="34" charset="0"/>
              </a:rPr>
              <a:t>anodising</a:t>
            </a:r>
            <a:endParaRPr lang="en-US" sz="2800" dirty="0">
              <a:solidFill>
                <a:srgbClr val="FFC000"/>
              </a:solidFill>
              <a:latin typeface="Calibri" pitchFamily="34" charset="0"/>
              <a:cs typeface="Calibri" pitchFamily="34" charset="0"/>
            </a:endParaRPr>
          </a:p>
        </p:txBody>
      </p:sp>
      <p:sp>
        <p:nvSpPr>
          <p:cNvPr id="4" name="Text Placeholder 3"/>
          <p:cNvSpPr>
            <a:spLocks noGrp="1"/>
          </p:cNvSpPr>
          <p:nvPr>
            <p:ph type="body" sz="half" idx="3"/>
          </p:nvPr>
        </p:nvSpPr>
        <p:spPr>
          <a:xfrm>
            <a:off x="4788024" y="476672"/>
            <a:ext cx="3733800" cy="762000"/>
          </a:xfrm>
        </p:spPr>
        <p:txBody>
          <a:bodyPr/>
          <a:lstStyle/>
          <a:p>
            <a:pPr algn="ctr"/>
            <a:r>
              <a:rPr lang="en-US" sz="2800" dirty="0">
                <a:solidFill>
                  <a:srgbClr val="FFC000"/>
                </a:solidFill>
                <a:latin typeface="Calibri" pitchFamily="34" charset="0"/>
                <a:cs typeface="Calibri" pitchFamily="34" charset="0"/>
              </a:rPr>
              <a:t>Al</a:t>
            </a:r>
            <a:r>
              <a:rPr lang="en-US" sz="2800" dirty="0">
                <a:solidFill>
                  <a:srgbClr val="FFC000"/>
                </a:solidFill>
              </a:rPr>
              <a:t> </a:t>
            </a:r>
            <a:r>
              <a:rPr lang="en-US" sz="2800" dirty="0">
                <a:solidFill>
                  <a:srgbClr val="FFC000"/>
                </a:solidFill>
                <a:latin typeface="Calibri" pitchFamily="34" charset="0"/>
                <a:cs typeface="Calibri" pitchFamily="34" charset="0"/>
              </a:rPr>
              <a:t>6082</a:t>
            </a:r>
          </a:p>
        </p:txBody>
      </p:sp>
      <p:pic>
        <p:nvPicPr>
          <p:cNvPr id="10" name="Content Placeholder 9" descr="20190610_112451.jpg"/>
          <p:cNvPicPr>
            <a:picLocks noGrp="1" noChangeAspect="1"/>
          </p:cNvPicPr>
          <p:nvPr>
            <p:ph sz="half" idx="4"/>
          </p:nvPr>
        </p:nvPicPr>
        <p:blipFill>
          <a:blip r:embed="rId2" cstate="print"/>
          <a:stretch>
            <a:fillRect/>
          </a:stretch>
        </p:blipFill>
        <p:spPr>
          <a:xfrm>
            <a:off x="4932040" y="2348880"/>
            <a:ext cx="3733800" cy="3744416"/>
          </a:xfrm>
        </p:spPr>
      </p:pic>
      <p:pic>
        <p:nvPicPr>
          <p:cNvPr id="8" name="Content Placeholder 7" descr="20190624_144615.jpg"/>
          <p:cNvPicPr>
            <a:picLocks noGrp="1" noChangeAspect="1"/>
          </p:cNvPicPr>
          <p:nvPr>
            <p:ph sz="half" idx="2"/>
          </p:nvPr>
        </p:nvPicPr>
        <p:blipFill>
          <a:blip r:embed="rId3" cstate="print"/>
          <a:stretch>
            <a:fillRect/>
          </a:stretch>
        </p:blipFill>
        <p:spPr>
          <a:xfrm rot="5400000">
            <a:off x="313594" y="2190018"/>
            <a:ext cx="3733800" cy="400196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lgn="ctr"/>
            <a:r>
              <a:rPr lang="en-US" sz="2800" dirty="0">
                <a:solidFill>
                  <a:srgbClr val="FFC000"/>
                </a:solidFill>
                <a:latin typeface="Calibri" pitchFamily="34" charset="0"/>
                <a:cs typeface="Calibri" pitchFamily="34" charset="0"/>
              </a:rPr>
              <a:t>Al 6082</a:t>
            </a:r>
          </a:p>
        </p:txBody>
      </p:sp>
      <p:sp>
        <p:nvSpPr>
          <p:cNvPr id="4" name="Text Placeholder 3"/>
          <p:cNvSpPr>
            <a:spLocks noGrp="1"/>
          </p:cNvSpPr>
          <p:nvPr>
            <p:ph type="body" sz="half" idx="3"/>
          </p:nvPr>
        </p:nvSpPr>
        <p:spPr/>
        <p:txBody>
          <a:bodyPr/>
          <a:lstStyle/>
          <a:p>
            <a:pPr algn="ctr"/>
            <a:r>
              <a:rPr lang="en-US" sz="2800" dirty="0">
                <a:solidFill>
                  <a:srgbClr val="FFC000"/>
                </a:solidFill>
                <a:latin typeface="Calibri" pitchFamily="34" charset="0"/>
                <a:cs typeface="Calibri" pitchFamily="34" charset="0"/>
              </a:rPr>
              <a:t>Al 6082</a:t>
            </a:r>
          </a:p>
        </p:txBody>
      </p:sp>
      <p:pic>
        <p:nvPicPr>
          <p:cNvPr id="7" name="Content Placeholder 6" descr="20190606_125828.jpg"/>
          <p:cNvPicPr>
            <a:picLocks noGrp="1" noChangeAspect="1"/>
          </p:cNvPicPr>
          <p:nvPr>
            <p:ph sz="half" idx="2"/>
          </p:nvPr>
        </p:nvPicPr>
        <p:blipFill>
          <a:blip r:embed="rId2" cstate="print"/>
          <a:stretch>
            <a:fillRect/>
          </a:stretch>
        </p:blipFill>
        <p:spPr>
          <a:xfrm>
            <a:off x="914400" y="2790825"/>
            <a:ext cx="3733800" cy="2800350"/>
          </a:xfrm>
        </p:spPr>
      </p:pic>
      <p:pic>
        <p:nvPicPr>
          <p:cNvPr id="8" name="Content Placeholder 7" descr="20190610_112505.jpg"/>
          <p:cNvPicPr>
            <a:picLocks noGrp="1" noChangeAspect="1"/>
          </p:cNvPicPr>
          <p:nvPr>
            <p:ph sz="half" idx="4"/>
          </p:nvPr>
        </p:nvPicPr>
        <p:blipFill>
          <a:blip r:embed="rId3" cstate="print"/>
          <a:stretch>
            <a:fillRect/>
          </a:stretch>
        </p:blipFill>
        <p:spPr>
          <a:xfrm>
            <a:off x="4953000" y="2790825"/>
            <a:ext cx="3733800" cy="280035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ro-RO" sz="3600" b="1" dirty="0" err="1">
                <a:solidFill>
                  <a:srgbClr val="FFC000"/>
                </a:solidFill>
              </a:rPr>
              <a:t>Innovation</a:t>
            </a:r>
            <a:r>
              <a:rPr lang="ro-RO" sz="3600" b="1" dirty="0">
                <a:solidFill>
                  <a:srgbClr val="FFC000"/>
                </a:solidFill>
              </a:rPr>
              <a:t> </a:t>
            </a:r>
            <a:r>
              <a:rPr lang="ro-RO" sz="3600" b="1" dirty="0" err="1">
                <a:solidFill>
                  <a:srgbClr val="FFC000"/>
                </a:solidFill>
              </a:rPr>
              <a:t>and</a:t>
            </a:r>
            <a:r>
              <a:rPr lang="ro-RO" sz="3600" b="1" dirty="0">
                <a:solidFill>
                  <a:srgbClr val="FFC000"/>
                </a:solidFill>
              </a:rPr>
              <a:t> </a:t>
            </a:r>
            <a:r>
              <a:rPr lang="ro-RO" sz="3600" b="1" dirty="0" err="1">
                <a:solidFill>
                  <a:srgbClr val="FFC000"/>
                </a:solidFill>
              </a:rPr>
              <a:t>Continuous</a:t>
            </a:r>
            <a:r>
              <a:rPr lang="ro-RO" sz="3600" b="1" dirty="0">
                <a:solidFill>
                  <a:srgbClr val="FFC000"/>
                </a:solidFill>
              </a:rPr>
              <a:t> </a:t>
            </a:r>
            <a:r>
              <a:rPr lang="ro-RO" sz="3600" b="1" dirty="0" err="1">
                <a:solidFill>
                  <a:srgbClr val="FFC000"/>
                </a:solidFill>
              </a:rPr>
              <a:t>Development</a:t>
            </a:r>
            <a:endParaRPr lang="ro-RO" sz="3600" b="1" dirty="0">
              <a:solidFill>
                <a:srgbClr val="FFC000"/>
              </a:solidFill>
            </a:endParaRPr>
          </a:p>
        </p:txBody>
      </p:sp>
      <p:sp>
        <p:nvSpPr>
          <p:cNvPr id="6" name="Text Placeholder 5"/>
          <p:cNvSpPr>
            <a:spLocks noGrp="1"/>
          </p:cNvSpPr>
          <p:nvPr>
            <p:ph type="body" idx="1"/>
          </p:nvPr>
        </p:nvSpPr>
        <p:spPr>
          <a:xfrm>
            <a:off x="722313" y="2547938"/>
            <a:ext cx="7772400" cy="3952896"/>
          </a:xfrm>
        </p:spPr>
        <p:txBody>
          <a:bodyPr>
            <a:normAutofit/>
          </a:bodyPr>
          <a:lstStyle/>
          <a:p>
            <a:r>
              <a:rPr lang="en-US" sz="2000" dirty="0">
                <a:solidFill>
                  <a:srgbClr val="FFFFFF"/>
                </a:solidFill>
              </a:rPr>
              <a:t>At S.C. </a:t>
            </a:r>
            <a:r>
              <a:rPr lang="en-US" sz="2000" dirty="0" err="1">
                <a:solidFill>
                  <a:srgbClr val="FFFFFF"/>
                </a:solidFill>
              </a:rPr>
              <a:t>Machro</a:t>
            </a:r>
            <a:r>
              <a:rPr lang="en-US" sz="2000" dirty="0">
                <a:solidFill>
                  <a:srgbClr val="FFFFFF"/>
                </a:solidFill>
              </a:rPr>
              <a:t> Technology S.R.L., innovation and development are fundamental to our growth strategy. Recent achievements include:</a:t>
            </a:r>
          </a:p>
          <a:p>
            <a:endParaRPr lang="en-US" sz="2000" dirty="0">
              <a:solidFill>
                <a:srgbClr val="FFFFFF"/>
              </a:solidFill>
            </a:endParaRPr>
          </a:p>
          <a:p>
            <a:r>
              <a:rPr lang="en-US" sz="2000" dirty="0">
                <a:solidFill>
                  <a:srgbClr val="FFFFFF"/>
                </a:solidFill>
              </a:rPr>
              <a:t>ISO 9001: Certification of our quality management system</a:t>
            </a:r>
          </a:p>
          <a:p>
            <a:endParaRPr lang="en-US" sz="2000" dirty="0">
              <a:solidFill>
                <a:srgbClr val="FFFFFF"/>
              </a:solidFill>
            </a:endParaRPr>
          </a:p>
          <a:p>
            <a:r>
              <a:rPr lang="en-US" sz="2000" dirty="0">
                <a:solidFill>
                  <a:srgbClr val="FFFFFF"/>
                </a:solidFill>
              </a:rPr>
              <a:t>Accessing European funds: We are committed to expanding our production capacity through sustained investments in modern technologies.</a:t>
            </a:r>
          </a:p>
          <a:p>
            <a:endParaRPr lang="en-US" sz="2000" dirty="0">
              <a:solidFill>
                <a:srgbClr val="FFFFFF"/>
              </a:solidFill>
            </a:endParaRPr>
          </a:p>
          <a:p>
            <a:r>
              <a:rPr lang="en-US" sz="2000" dirty="0">
                <a:solidFill>
                  <a:srgbClr val="FFFFFF"/>
                </a:solidFill>
              </a:rPr>
              <a:t>Equipment investments: Acquisition of an Atlas Copco compressor with dryer and a quality control laboratory equipped with the latest TESSA measuring technology, ensuring high precision in our products</a:t>
            </a:r>
            <a:endParaRPr lang="ro-RO" sz="2000" dirty="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19A45-5B9A-EDEF-4902-F08FF0DAAC07}"/>
              </a:ext>
            </a:extLst>
          </p:cNvPr>
          <p:cNvSpPr>
            <a:spLocks noGrp="1"/>
          </p:cNvSpPr>
          <p:nvPr>
            <p:ph type="title"/>
          </p:nvPr>
        </p:nvSpPr>
        <p:spPr/>
        <p:txBody>
          <a:bodyPr>
            <a:normAutofit/>
          </a:bodyPr>
          <a:lstStyle/>
          <a:p>
            <a:r>
              <a:rPr lang="ro-RO" sz="3600" b="1" dirty="0" err="1">
                <a:solidFill>
                  <a:srgbClr val="FFC000"/>
                </a:solidFill>
              </a:rPr>
              <a:t>Sustainability</a:t>
            </a:r>
            <a:r>
              <a:rPr lang="ro-RO" sz="3600" b="1" dirty="0">
                <a:solidFill>
                  <a:srgbClr val="FFC000"/>
                </a:solidFill>
              </a:rPr>
              <a:t> </a:t>
            </a:r>
            <a:r>
              <a:rPr lang="ro-RO" sz="3600" b="1" dirty="0" err="1">
                <a:solidFill>
                  <a:srgbClr val="FFC000"/>
                </a:solidFill>
              </a:rPr>
              <a:t>and</a:t>
            </a:r>
            <a:r>
              <a:rPr lang="ro-RO" sz="3600" b="1" dirty="0">
                <a:solidFill>
                  <a:srgbClr val="FFC000"/>
                </a:solidFill>
              </a:rPr>
              <a:t> </a:t>
            </a:r>
            <a:r>
              <a:rPr lang="ro-RO" sz="3600" b="1" dirty="0" err="1">
                <a:solidFill>
                  <a:srgbClr val="FFC000"/>
                </a:solidFill>
              </a:rPr>
              <a:t>Responsibility</a:t>
            </a:r>
            <a:endParaRPr lang="ro-RO" sz="3600" b="1" dirty="0">
              <a:solidFill>
                <a:srgbClr val="FFC000"/>
              </a:solidFill>
            </a:endParaRPr>
          </a:p>
        </p:txBody>
      </p:sp>
      <p:sp>
        <p:nvSpPr>
          <p:cNvPr id="3" name="Text Placeholder 2">
            <a:extLst>
              <a:ext uri="{FF2B5EF4-FFF2-40B4-BE49-F238E27FC236}">
                <a16:creationId xmlns:a16="http://schemas.microsoft.com/office/drawing/2014/main" id="{A37BC8C3-7961-9E3B-CE0B-75D1A5DE348B}"/>
              </a:ext>
            </a:extLst>
          </p:cNvPr>
          <p:cNvSpPr>
            <a:spLocks noGrp="1"/>
          </p:cNvSpPr>
          <p:nvPr>
            <p:ph type="body" idx="1"/>
          </p:nvPr>
        </p:nvSpPr>
        <p:spPr>
          <a:xfrm>
            <a:off x="741070" y="2514600"/>
            <a:ext cx="7772400" cy="2405062"/>
          </a:xfrm>
        </p:spPr>
        <p:txBody>
          <a:bodyPr>
            <a:normAutofit/>
          </a:bodyPr>
          <a:lstStyle/>
          <a:p>
            <a:endParaRPr lang="en-US" dirty="0">
              <a:solidFill>
                <a:srgbClr val="FFFFFF"/>
              </a:solidFill>
            </a:endParaRPr>
          </a:p>
          <a:p>
            <a:r>
              <a:rPr lang="en-US" sz="2000" dirty="0">
                <a:solidFill>
                  <a:srgbClr val="FFFFFF"/>
                </a:solidFill>
              </a:rPr>
              <a:t>We are dedicated to a sustainable business model, implementing energy-efficient production practices and using technologies that reduce environmental impact. We plan to expand this commitment through eco-friendly initiatives, including recycling of non-ferrous materials and optimizing resource consumption.</a:t>
            </a:r>
            <a:endParaRPr lang="ro-RO" sz="2000" dirty="0">
              <a:solidFill>
                <a:srgbClr val="FFFFFF"/>
              </a:solidFill>
            </a:endParaRPr>
          </a:p>
        </p:txBody>
      </p:sp>
    </p:spTree>
    <p:extLst>
      <p:ext uri="{BB962C8B-B14F-4D97-AF65-F5344CB8AC3E}">
        <p14:creationId xmlns:p14="http://schemas.microsoft.com/office/powerpoint/2010/main" val="4202534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E051A-919F-0DA0-1276-A4882A6AAA7F}"/>
              </a:ext>
            </a:extLst>
          </p:cNvPr>
          <p:cNvSpPr>
            <a:spLocks noGrp="1"/>
          </p:cNvSpPr>
          <p:nvPr>
            <p:ph type="title"/>
          </p:nvPr>
        </p:nvSpPr>
        <p:spPr/>
        <p:txBody>
          <a:bodyPr>
            <a:normAutofit/>
          </a:bodyPr>
          <a:lstStyle/>
          <a:p>
            <a:r>
              <a:rPr lang="ro-RO" sz="3600" b="1" dirty="0" err="1">
                <a:solidFill>
                  <a:srgbClr val="FFC000"/>
                </a:solidFill>
              </a:rPr>
              <a:t>Notable</a:t>
            </a:r>
            <a:r>
              <a:rPr lang="ro-RO" sz="3600" b="1" dirty="0">
                <a:solidFill>
                  <a:srgbClr val="FFC000"/>
                </a:solidFill>
              </a:rPr>
              <a:t> </a:t>
            </a:r>
            <a:r>
              <a:rPr lang="ro-RO" sz="3600" b="1" dirty="0" err="1">
                <a:solidFill>
                  <a:srgbClr val="FFC000"/>
                </a:solidFill>
              </a:rPr>
              <a:t>Achievements</a:t>
            </a:r>
            <a:endParaRPr lang="ro-RO" sz="3600" b="1" dirty="0">
              <a:solidFill>
                <a:srgbClr val="FFC000"/>
              </a:solidFill>
            </a:endParaRPr>
          </a:p>
        </p:txBody>
      </p:sp>
      <p:sp>
        <p:nvSpPr>
          <p:cNvPr id="3" name="Text Placeholder 2">
            <a:extLst>
              <a:ext uri="{FF2B5EF4-FFF2-40B4-BE49-F238E27FC236}">
                <a16:creationId xmlns:a16="http://schemas.microsoft.com/office/drawing/2014/main" id="{E7819D7B-819E-74F3-DF77-57E73857A485}"/>
              </a:ext>
            </a:extLst>
          </p:cNvPr>
          <p:cNvSpPr>
            <a:spLocks noGrp="1"/>
          </p:cNvSpPr>
          <p:nvPr>
            <p:ph type="body" idx="1"/>
          </p:nvPr>
        </p:nvSpPr>
        <p:spPr>
          <a:xfrm>
            <a:off x="685800" y="2514600"/>
            <a:ext cx="7772400" cy="2259696"/>
          </a:xfrm>
        </p:spPr>
        <p:txBody>
          <a:bodyPr>
            <a:normAutofit/>
          </a:bodyPr>
          <a:lstStyle/>
          <a:p>
            <a:endParaRPr lang="en-US" sz="2000" dirty="0">
              <a:solidFill>
                <a:srgbClr val="FFFFFF"/>
              </a:solidFill>
            </a:endParaRPr>
          </a:p>
          <a:p>
            <a:r>
              <a:rPr lang="en-US" sz="2000" dirty="0">
                <a:solidFill>
                  <a:srgbClr val="FFFFFF"/>
                </a:solidFill>
              </a:rPr>
              <a:t>Our successful projects include the production of components for the aerospace and maritime industries, as well as collaborations with renowned clients in the pharmaceutical industry. Each project has been completed to the highest standards of quality and precision.</a:t>
            </a:r>
            <a:endParaRPr lang="ro-RO" sz="2000" dirty="0">
              <a:solidFill>
                <a:srgbClr val="FFFFFF"/>
              </a:solidFill>
            </a:endParaRPr>
          </a:p>
        </p:txBody>
      </p:sp>
    </p:spTree>
    <p:extLst>
      <p:ext uri="{BB962C8B-B14F-4D97-AF65-F5344CB8AC3E}">
        <p14:creationId xmlns:p14="http://schemas.microsoft.com/office/powerpoint/2010/main" val="1333046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9DAAD-5107-5B22-99D4-07EE77D28B0D}"/>
              </a:ext>
            </a:extLst>
          </p:cNvPr>
          <p:cNvSpPr>
            <a:spLocks noGrp="1"/>
          </p:cNvSpPr>
          <p:nvPr>
            <p:ph type="title"/>
          </p:nvPr>
        </p:nvSpPr>
        <p:spPr/>
        <p:txBody>
          <a:bodyPr>
            <a:normAutofit/>
          </a:bodyPr>
          <a:lstStyle/>
          <a:p>
            <a:r>
              <a:rPr lang="en-US" sz="3600" b="1" dirty="0">
                <a:solidFill>
                  <a:srgbClr val="FFC000"/>
                </a:solidFill>
              </a:rPr>
              <a:t>Recognition in the Pharmaceutical Industry</a:t>
            </a:r>
            <a:endParaRPr lang="en-US" sz="3600" dirty="0"/>
          </a:p>
        </p:txBody>
      </p:sp>
      <p:sp>
        <p:nvSpPr>
          <p:cNvPr id="3" name="Text Placeholder 2">
            <a:extLst>
              <a:ext uri="{FF2B5EF4-FFF2-40B4-BE49-F238E27FC236}">
                <a16:creationId xmlns:a16="http://schemas.microsoft.com/office/drawing/2014/main" id="{9ED90BC8-0ED4-26F4-7E68-B3501D4E344C}"/>
              </a:ext>
            </a:extLst>
          </p:cNvPr>
          <p:cNvSpPr>
            <a:spLocks noGrp="1"/>
          </p:cNvSpPr>
          <p:nvPr>
            <p:ph type="body" idx="1"/>
          </p:nvPr>
        </p:nvSpPr>
        <p:spPr>
          <a:xfrm>
            <a:off x="722313" y="2547938"/>
            <a:ext cx="7772400" cy="2100262"/>
          </a:xfrm>
        </p:spPr>
        <p:txBody>
          <a:bodyPr>
            <a:normAutofit/>
          </a:bodyPr>
          <a:lstStyle/>
          <a:p>
            <a:endParaRPr lang="en-US" dirty="0"/>
          </a:p>
          <a:p>
            <a:r>
              <a:rPr lang="en-US" sz="2000" dirty="0" err="1">
                <a:solidFill>
                  <a:srgbClr val="FFFFFF"/>
                </a:solidFill>
              </a:rPr>
              <a:t>Machro</a:t>
            </a:r>
            <a:r>
              <a:rPr lang="en-US" sz="2000" dirty="0">
                <a:solidFill>
                  <a:srgbClr val="FFFFFF"/>
                </a:solidFill>
              </a:rPr>
              <a:t> Technology is recognized as a top-quality supplier in the pharmaceutical industry. Our precision, reliability, and commitment to quality have earned us the trust of leading companies operating in this highly regulated sector.</a:t>
            </a:r>
          </a:p>
        </p:txBody>
      </p:sp>
    </p:spTree>
    <p:extLst>
      <p:ext uri="{BB962C8B-B14F-4D97-AF65-F5344CB8AC3E}">
        <p14:creationId xmlns:p14="http://schemas.microsoft.com/office/powerpoint/2010/main" val="2551600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F7BF0-AFF3-8CF6-322A-ACF1D0AE9DEF}"/>
              </a:ext>
            </a:extLst>
          </p:cNvPr>
          <p:cNvSpPr>
            <a:spLocks noGrp="1"/>
          </p:cNvSpPr>
          <p:nvPr>
            <p:ph type="title"/>
          </p:nvPr>
        </p:nvSpPr>
        <p:spPr/>
        <p:txBody>
          <a:bodyPr>
            <a:normAutofit/>
          </a:bodyPr>
          <a:lstStyle/>
          <a:p>
            <a:r>
              <a:rPr lang="en-US" sz="3600" b="1" dirty="0">
                <a:solidFill>
                  <a:srgbClr val="FFC000"/>
                </a:solidFill>
              </a:rPr>
              <a:t>Expanding into the Defense Sector</a:t>
            </a:r>
            <a:endParaRPr lang="en-US" sz="3600" dirty="0"/>
          </a:p>
        </p:txBody>
      </p:sp>
      <p:sp>
        <p:nvSpPr>
          <p:cNvPr id="3" name="Text Placeholder 2">
            <a:extLst>
              <a:ext uri="{FF2B5EF4-FFF2-40B4-BE49-F238E27FC236}">
                <a16:creationId xmlns:a16="http://schemas.microsoft.com/office/drawing/2014/main" id="{49D3005D-0D1D-A4C1-487C-9BC0BAAD6F93}"/>
              </a:ext>
            </a:extLst>
          </p:cNvPr>
          <p:cNvSpPr>
            <a:spLocks noGrp="1"/>
          </p:cNvSpPr>
          <p:nvPr>
            <p:ph type="body" idx="1"/>
          </p:nvPr>
        </p:nvSpPr>
        <p:spPr>
          <a:xfrm>
            <a:off x="722313" y="2547938"/>
            <a:ext cx="7772400" cy="2176462"/>
          </a:xfrm>
        </p:spPr>
        <p:txBody>
          <a:bodyPr>
            <a:normAutofit/>
          </a:bodyPr>
          <a:lstStyle/>
          <a:p>
            <a:endParaRPr lang="en-US" dirty="0"/>
          </a:p>
          <a:p>
            <a:r>
              <a:rPr lang="en-US" sz="2000" dirty="0">
                <a:solidFill>
                  <a:srgbClr val="FFFFFF"/>
                </a:solidFill>
              </a:rPr>
              <a:t>We are proud to have recently started delivering components that meet the high standards of the military industry. This expansion marks a significant milestone in our development and confirms our ability to comply with the most rigorous technical and quality requirements.</a:t>
            </a:r>
          </a:p>
        </p:txBody>
      </p:sp>
    </p:spTree>
    <p:extLst>
      <p:ext uri="{BB962C8B-B14F-4D97-AF65-F5344CB8AC3E}">
        <p14:creationId xmlns:p14="http://schemas.microsoft.com/office/powerpoint/2010/main" val="3329179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FC000"/>
                </a:solidFill>
                <a:latin typeface="Calibri" pitchFamily="34" charset="0"/>
                <a:cs typeface="Calibri" pitchFamily="34" charset="0"/>
              </a:rPr>
              <a:t>How do you find us?</a:t>
            </a:r>
            <a:endParaRPr lang="ro-RO" sz="3600" b="1" dirty="0">
              <a:solidFill>
                <a:srgbClr val="FFC000"/>
              </a:solidFill>
              <a:latin typeface="Calibri" pitchFamily="34" charset="0"/>
              <a:cs typeface="Calibri" pitchFamily="34" charset="0"/>
            </a:endParaRPr>
          </a:p>
        </p:txBody>
      </p:sp>
      <p:sp>
        <p:nvSpPr>
          <p:cNvPr id="3" name="Text Placeholder 2"/>
          <p:cNvSpPr>
            <a:spLocks noGrp="1"/>
          </p:cNvSpPr>
          <p:nvPr>
            <p:ph type="body" idx="1"/>
          </p:nvPr>
        </p:nvSpPr>
        <p:spPr>
          <a:xfrm>
            <a:off x="714348" y="2857496"/>
            <a:ext cx="7772400" cy="1338262"/>
          </a:xfrm>
        </p:spPr>
        <p:txBody>
          <a:bodyPr>
            <a:normAutofit fontScale="25000" lnSpcReduction="20000"/>
          </a:bodyPr>
          <a:lstStyle/>
          <a:p>
            <a:r>
              <a:rPr lang="en-US" sz="8000" dirty="0">
                <a:solidFill>
                  <a:srgbClr val="FFFFFF"/>
                </a:solidFill>
                <a:cs typeface="Calibri" pitchFamily="34" charset="0"/>
              </a:rPr>
              <a:t>For more information about our services and how we can contribute to the success of your project, we invite you to contact us:</a:t>
            </a:r>
          </a:p>
          <a:p>
            <a:pPr>
              <a:buFont typeface="Wingdings" pitchFamily="2" charset="2"/>
              <a:buChar char="q"/>
            </a:pPr>
            <a:endParaRPr lang="en-US" sz="8000" dirty="0">
              <a:solidFill>
                <a:srgbClr val="FFFFFF"/>
              </a:solidFill>
              <a:cs typeface="Calibri" pitchFamily="34" charset="0"/>
            </a:endParaRPr>
          </a:p>
          <a:p>
            <a:pPr>
              <a:buFont typeface="Wingdings" pitchFamily="2" charset="2"/>
              <a:buChar char="q"/>
            </a:pPr>
            <a:endParaRPr lang="en-US" sz="8000" dirty="0">
              <a:solidFill>
                <a:srgbClr val="FFFFFF"/>
              </a:solidFill>
              <a:cs typeface="Calibri" pitchFamily="34" charset="0"/>
            </a:endParaRPr>
          </a:p>
          <a:p>
            <a:pPr>
              <a:buFont typeface="Wingdings" pitchFamily="2" charset="2"/>
              <a:buChar char="q"/>
            </a:pPr>
            <a:endParaRPr lang="en-US" sz="8000" dirty="0">
              <a:solidFill>
                <a:srgbClr val="FFFFFF"/>
              </a:solidFill>
              <a:cs typeface="Calibri" pitchFamily="34" charset="0"/>
            </a:endParaRPr>
          </a:p>
          <a:p>
            <a:r>
              <a:rPr lang="en-US" sz="8000" dirty="0">
                <a:solidFill>
                  <a:srgbClr val="FFFFFF"/>
                </a:solidFill>
                <a:cs typeface="Calibri" pitchFamily="34" charset="0"/>
              </a:rPr>
              <a:t>Web: </a:t>
            </a:r>
            <a:r>
              <a:rPr lang="en-US" sz="8000" b="1" dirty="0">
                <a:solidFill>
                  <a:srgbClr val="FFFFFF"/>
                </a:solidFill>
                <a:cs typeface="Calibri" pitchFamily="34" charset="0"/>
              </a:rPr>
              <a:t>www.machro.ro</a:t>
            </a:r>
          </a:p>
          <a:p>
            <a:r>
              <a:rPr lang="en-US" sz="8000" dirty="0">
                <a:solidFill>
                  <a:srgbClr val="FFFFFF"/>
                </a:solidFill>
                <a:cs typeface="Calibri" pitchFamily="34" charset="0"/>
              </a:rPr>
              <a:t>E-mail : </a:t>
            </a:r>
            <a:r>
              <a:rPr lang="en-US" sz="8000" dirty="0">
                <a:solidFill>
                  <a:srgbClr val="FFFFFF"/>
                </a:solidFill>
                <a:cs typeface="Calibri" pitchFamily="34" charset="0"/>
                <a:hlinkClick r:id="rId2">
                  <a:extLst>
                    <a:ext uri="{A12FA001-AC4F-418D-AE19-62706E023703}">
                      <ahyp:hlinkClr xmlns:ahyp="http://schemas.microsoft.com/office/drawing/2018/hyperlinkcolor" val="tx"/>
                    </a:ext>
                  </a:extLst>
                </a:hlinkClick>
              </a:rPr>
              <a:t>office@machro.ro</a:t>
            </a:r>
            <a:endParaRPr lang="en-US" sz="8000" dirty="0">
              <a:solidFill>
                <a:srgbClr val="FFFFFF"/>
              </a:solidFill>
              <a:cs typeface="Calibri" pitchFamily="34" charset="0"/>
            </a:endParaRPr>
          </a:p>
          <a:p>
            <a:r>
              <a:rPr lang="en-US" sz="8000" dirty="0">
                <a:solidFill>
                  <a:srgbClr val="FFFFFF"/>
                </a:solidFill>
                <a:cs typeface="Calibri" pitchFamily="34" charset="0"/>
              </a:rPr>
              <a:t>Tel: </a:t>
            </a:r>
            <a:r>
              <a:rPr lang="en-US" sz="8000" b="1" dirty="0">
                <a:solidFill>
                  <a:srgbClr val="FFFFFF"/>
                </a:solidFill>
                <a:cs typeface="Calibri" pitchFamily="34" charset="0"/>
              </a:rPr>
              <a:t>+40 730 133 085 Uwe Schenker</a:t>
            </a:r>
          </a:p>
          <a:p>
            <a:r>
              <a:rPr lang="en-US" sz="8000" dirty="0">
                <a:solidFill>
                  <a:srgbClr val="FFFFFF"/>
                </a:solidFill>
                <a:cs typeface="Calibri" pitchFamily="34" charset="0"/>
              </a:rPr>
              <a:t>Tel</a:t>
            </a:r>
            <a:r>
              <a:rPr lang="en-US" sz="8000" b="1" dirty="0">
                <a:solidFill>
                  <a:srgbClr val="FFFFFF"/>
                </a:solidFill>
                <a:cs typeface="Calibri" pitchFamily="34" charset="0"/>
              </a:rPr>
              <a:t>: +40 732 730 008 Florin </a:t>
            </a:r>
            <a:r>
              <a:rPr lang="en-US" sz="8000" b="1" dirty="0" err="1">
                <a:solidFill>
                  <a:srgbClr val="FFFFFF"/>
                </a:solidFill>
                <a:cs typeface="Calibri" pitchFamily="34" charset="0"/>
              </a:rPr>
              <a:t>Perju</a:t>
            </a:r>
            <a:endParaRPr lang="en-US" sz="8000" b="1" dirty="0">
              <a:solidFill>
                <a:srgbClr val="FFFFFF"/>
              </a:solidFill>
              <a:cs typeface="Calibri" pitchFamily="34" charset="0"/>
            </a:endParaRPr>
          </a:p>
          <a:p>
            <a:endParaRPr lang="ro-RO" b="1" dirty="0">
              <a:solidFill>
                <a:srgbClr val="FFFFFF"/>
              </a:solidFill>
              <a:latin typeface="Calibri" pitchFamily="34" charset="0"/>
              <a:cs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600" b="1" dirty="0" err="1">
                <a:solidFill>
                  <a:srgbClr val="FFC000"/>
                </a:solidFill>
                <a:latin typeface="Calibri" pitchFamily="34" charset="0"/>
                <a:cs typeface="Calibri" pitchFamily="34" charset="0"/>
              </a:rPr>
              <a:t>About</a:t>
            </a:r>
            <a:r>
              <a:rPr lang="ro-RO" sz="3600" b="1" dirty="0">
                <a:solidFill>
                  <a:srgbClr val="FFC000"/>
                </a:solidFill>
                <a:latin typeface="Calibri" pitchFamily="34" charset="0"/>
                <a:cs typeface="Calibri" pitchFamily="34" charset="0"/>
              </a:rPr>
              <a:t> </a:t>
            </a:r>
            <a:r>
              <a:rPr lang="ro-RO" sz="3600" b="1" dirty="0" err="1">
                <a:solidFill>
                  <a:srgbClr val="FFC000"/>
                </a:solidFill>
                <a:latin typeface="Calibri" pitchFamily="34" charset="0"/>
                <a:cs typeface="Calibri" pitchFamily="34" charset="0"/>
              </a:rPr>
              <a:t>Us</a:t>
            </a:r>
            <a:endParaRPr lang="ro-RO" sz="3600" b="1" dirty="0">
              <a:solidFill>
                <a:srgbClr val="FFC000"/>
              </a:solidFill>
              <a:latin typeface="Calibri" pitchFamily="34" charset="0"/>
              <a:cs typeface="Calibri" pitchFamily="34" charset="0"/>
            </a:endParaRPr>
          </a:p>
        </p:txBody>
      </p:sp>
      <p:sp>
        <p:nvSpPr>
          <p:cNvPr id="5" name="Content Placeholder 4"/>
          <p:cNvSpPr>
            <a:spLocks noGrp="1"/>
          </p:cNvSpPr>
          <p:nvPr>
            <p:ph type="body" idx="1"/>
          </p:nvPr>
        </p:nvSpPr>
        <p:spPr>
          <a:xfrm>
            <a:off x="714348" y="2667000"/>
            <a:ext cx="7772400" cy="2314576"/>
          </a:xfrm>
        </p:spPr>
        <p:txBody>
          <a:bodyPr>
            <a:noAutofit/>
          </a:bodyPr>
          <a:lstStyle/>
          <a:p>
            <a:r>
              <a:rPr lang="en-US" sz="2000" dirty="0">
                <a:solidFill>
                  <a:schemeClr val="bg1"/>
                </a:solidFill>
              </a:rPr>
              <a:t>Founded in 2018 in Brasov, Romania, S.C. </a:t>
            </a:r>
            <a:r>
              <a:rPr lang="en-US" sz="2000" dirty="0" err="1">
                <a:solidFill>
                  <a:schemeClr val="bg1"/>
                </a:solidFill>
              </a:rPr>
              <a:t>Machro</a:t>
            </a:r>
            <a:r>
              <a:rPr lang="en-US" sz="2000" dirty="0">
                <a:solidFill>
                  <a:schemeClr val="bg1"/>
                </a:solidFill>
              </a:rPr>
              <a:t> Technology S.R.L. is a high-precision processing company with 100% Romanian capital, specializing in the machining of aluminum alloys, steel and non-ferrous materials. With a strong portfolio of international clients and modern equipment, we are a trusted partner for companies in Germany, Switzerland, and France, serving critical sectors such as pharmaceuticals, aerospace, and marine.</a:t>
            </a:r>
          </a:p>
          <a:p>
            <a:endParaRPr lang="en-US" sz="20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D3B4E-6CA6-771D-6B3D-4ED4A1BB7EE0}"/>
              </a:ext>
            </a:extLst>
          </p:cNvPr>
          <p:cNvSpPr>
            <a:spLocks noGrp="1"/>
          </p:cNvSpPr>
          <p:nvPr>
            <p:ph type="title"/>
          </p:nvPr>
        </p:nvSpPr>
        <p:spPr/>
        <p:txBody>
          <a:bodyPr>
            <a:normAutofit/>
          </a:bodyPr>
          <a:lstStyle/>
          <a:p>
            <a:r>
              <a:rPr lang="en-US" sz="3600" b="1" dirty="0">
                <a:solidFill>
                  <a:srgbClr val="FFC000"/>
                </a:solidFill>
                <a:latin typeface="Calibri" pitchFamily="34" charset="0"/>
                <a:cs typeface="Calibri" pitchFamily="34" charset="0"/>
              </a:rPr>
              <a:t>Our Team – A Key Success Factor </a:t>
            </a:r>
            <a:endParaRPr lang="en-US" sz="3600" dirty="0">
              <a:solidFill>
                <a:srgbClr val="FFD653"/>
              </a:solidFill>
            </a:endParaRPr>
          </a:p>
        </p:txBody>
      </p:sp>
      <p:sp>
        <p:nvSpPr>
          <p:cNvPr id="3" name="Text Placeholder 2">
            <a:extLst>
              <a:ext uri="{FF2B5EF4-FFF2-40B4-BE49-F238E27FC236}">
                <a16:creationId xmlns:a16="http://schemas.microsoft.com/office/drawing/2014/main" id="{F2134411-A0B1-808B-28E7-05FA9123B990}"/>
              </a:ext>
            </a:extLst>
          </p:cNvPr>
          <p:cNvSpPr>
            <a:spLocks noGrp="1"/>
          </p:cNvSpPr>
          <p:nvPr>
            <p:ph type="body" idx="1"/>
          </p:nvPr>
        </p:nvSpPr>
        <p:spPr>
          <a:xfrm>
            <a:off x="722313" y="2547938"/>
            <a:ext cx="7772400" cy="2176462"/>
          </a:xfrm>
        </p:spPr>
        <p:txBody>
          <a:bodyPr>
            <a:normAutofit/>
          </a:bodyPr>
          <a:lstStyle/>
          <a:p>
            <a:endParaRPr lang="en-US" dirty="0">
              <a:solidFill>
                <a:srgbClr val="FFFFFF"/>
              </a:solidFill>
            </a:endParaRPr>
          </a:p>
          <a:p>
            <a:r>
              <a:rPr lang="en-US" sz="2000" dirty="0">
                <a:solidFill>
                  <a:srgbClr val="FFFFFF"/>
                </a:solidFill>
              </a:rPr>
              <a:t>We strongly believe that our team is a critical external factor in achieving our goals. The dedication, professionalism, and technical expertise of our employees have been essential in meeting the highest standards and delivering exceptional results across all our projects.</a:t>
            </a:r>
          </a:p>
        </p:txBody>
      </p:sp>
    </p:spTree>
    <p:extLst>
      <p:ext uri="{BB962C8B-B14F-4D97-AF65-F5344CB8AC3E}">
        <p14:creationId xmlns:p14="http://schemas.microsoft.com/office/powerpoint/2010/main" val="635121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1143000"/>
            <a:ext cx="7772400" cy="1000131"/>
          </a:xfrm>
        </p:spPr>
        <p:txBody>
          <a:bodyPr>
            <a:normAutofit/>
          </a:bodyPr>
          <a:lstStyle/>
          <a:p>
            <a:r>
              <a:rPr lang="ro-RO" sz="3600" b="1" dirty="0" err="1">
                <a:solidFill>
                  <a:srgbClr val="FFC000"/>
                </a:solidFill>
                <a:latin typeface="Calibri" pitchFamily="34" charset="0"/>
                <a:cs typeface="Calibri" pitchFamily="34" charset="0"/>
              </a:rPr>
              <a:t>Our</a:t>
            </a:r>
            <a:r>
              <a:rPr lang="ro-RO" sz="3600" b="1" dirty="0">
                <a:solidFill>
                  <a:srgbClr val="FFC000"/>
                </a:solidFill>
                <a:latin typeface="Calibri" pitchFamily="34" charset="0"/>
                <a:cs typeface="Calibri" pitchFamily="34" charset="0"/>
              </a:rPr>
              <a:t> Vision</a:t>
            </a:r>
            <a:r>
              <a:rPr lang="en-US" sz="3600" b="1" dirty="0">
                <a:solidFill>
                  <a:srgbClr val="FFC000"/>
                </a:solidFill>
                <a:latin typeface="Calibri" pitchFamily="34" charset="0"/>
                <a:cs typeface="Calibri" pitchFamily="34" charset="0"/>
              </a:rPr>
              <a:t> </a:t>
            </a:r>
            <a:endParaRPr lang="ro-RO" sz="3600" b="1" dirty="0">
              <a:solidFill>
                <a:srgbClr val="FFC000"/>
              </a:solidFill>
              <a:latin typeface="Calibri" pitchFamily="34" charset="0"/>
              <a:cs typeface="Calibri" pitchFamily="34" charset="0"/>
            </a:endParaRPr>
          </a:p>
        </p:txBody>
      </p:sp>
      <p:sp>
        <p:nvSpPr>
          <p:cNvPr id="3" name="Content Placeholder 2"/>
          <p:cNvSpPr>
            <a:spLocks noGrp="1"/>
          </p:cNvSpPr>
          <p:nvPr>
            <p:ph type="body" idx="1"/>
          </p:nvPr>
        </p:nvSpPr>
        <p:spPr>
          <a:xfrm>
            <a:off x="722313" y="2571744"/>
            <a:ext cx="7772400" cy="4143404"/>
          </a:xfrm>
        </p:spPr>
        <p:txBody>
          <a:bodyPr>
            <a:normAutofit/>
          </a:bodyPr>
          <a:lstStyle/>
          <a:p>
            <a:r>
              <a:rPr lang="en-US" sz="2000" dirty="0">
                <a:solidFill>
                  <a:srgbClr val="FFFFFF"/>
                </a:solidFill>
              </a:rPr>
              <a:t>We aim to be a leader in high-precision processing, delivering high-quality solutions to international standards. Our philosophy is focused on two main pillars:</a:t>
            </a:r>
          </a:p>
          <a:p>
            <a:pPr>
              <a:buFont typeface="Wingdings" pitchFamily="2" charset="2"/>
              <a:buChar char="q"/>
            </a:pPr>
            <a:endParaRPr lang="en-US" sz="2000" dirty="0">
              <a:solidFill>
                <a:srgbClr val="FFFFFF"/>
              </a:solidFill>
            </a:endParaRPr>
          </a:p>
          <a:p>
            <a:r>
              <a:rPr lang="en-US" sz="2000" dirty="0">
                <a:solidFill>
                  <a:srgbClr val="FFFFFF"/>
                </a:solidFill>
              </a:rPr>
              <a:t>Quality: Through constant investments in state-of-the-art technology and an ISO 9001-certified quality control system, we ensure products that meet our clients' requirements.</a:t>
            </a:r>
          </a:p>
          <a:p>
            <a:pPr>
              <a:buFont typeface="Wingdings" pitchFamily="2" charset="2"/>
              <a:buChar char="q"/>
            </a:pPr>
            <a:endParaRPr lang="en-US" sz="2000" dirty="0">
              <a:solidFill>
                <a:srgbClr val="FFFFFF"/>
              </a:solidFill>
            </a:endParaRPr>
          </a:p>
          <a:p>
            <a:r>
              <a:rPr lang="en-US" sz="2000" dirty="0">
                <a:solidFill>
                  <a:srgbClr val="FFFFFF"/>
                </a:solidFill>
              </a:rPr>
              <a:t>Trusted Partnerships: We collaborate with top firms across various industries, ensuring that each project is completed on time and meets the strictest precision standards.</a:t>
            </a:r>
            <a:endParaRPr lang="en-US" sz="2000" dirty="0">
              <a:solidFill>
                <a:srgbClr val="FFFFFF"/>
              </a:solidFill>
              <a:latin typeface="Calibri" pitchFamily="34" charset="0"/>
              <a:cs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600" b="1" dirty="0" err="1">
                <a:solidFill>
                  <a:srgbClr val="FFC000"/>
                </a:solidFill>
                <a:latin typeface="Calibri" pitchFamily="34" charset="0"/>
                <a:cs typeface="Calibri" pitchFamily="34" charset="0"/>
              </a:rPr>
              <a:t>Technological</a:t>
            </a:r>
            <a:r>
              <a:rPr lang="ro-RO" sz="3600" b="1" dirty="0">
                <a:solidFill>
                  <a:srgbClr val="FFC000"/>
                </a:solidFill>
                <a:latin typeface="Calibri" pitchFamily="34" charset="0"/>
                <a:cs typeface="Calibri" pitchFamily="34" charset="0"/>
              </a:rPr>
              <a:t> </a:t>
            </a:r>
            <a:r>
              <a:rPr lang="en-US" sz="3600" b="1" dirty="0">
                <a:solidFill>
                  <a:srgbClr val="FFC000"/>
                </a:solidFill>
                <a:latin typeface="Calibri" pitchFamily="34" charset="0"/>
                <a:cs typeface="Calibri" pitchFamily="34" charset="0"/>
              </a:rPr>
              <a:t>c</a:t>
            </a:r>
            <a:r>
              <a:rPr lang="ro-RO" sz="3600" b="1" dirty="0" err="1">
                <a:solidFill>
                  <a:srgbClr val="FFC000"/>
                </a:solidFill>
                <a:latin typeface="Calibri" pitchFamily="34" charset="0"/>
                <a:cs typeface="Calibri" pitchFamily="34" charset="0"/>
              </a:rPr>
              <a:t>apabilities</a:t>
            </a:r>
            <a:r>
              <a:rPr lang="en-US" sz="3600" b="1" dirty="0">
                <a:solidFill>
                  <a:srgbClr val="FFC000"/>
                </a:solidFill>
                <a:latin typeface="Calibri" pitchFamily="34" charset="0"/>
                <a:cs typeface="Calibri" pitchFamily="34" charset="0"/>
              </a:rPr>
              <a:t> </a:t>
            </a:r>
            <a:endParaRPr lang="ro-RO" sz="3600" b="1" dirty="0">
              <a:solidFill>
                <a:srgbClr val="FFC000"/>
              </a:solidFill>
              <a:latin typeface="Calibri" pitchFamily="34" charset="0"/>
              <a:cs typeface="Calibri" pitchFamily="34" charset="0"/>
            </a:endParaRPr>
          </a:p>
        </p:txBody>
      </p:sp>
      <p:sp>
        <p:nvSpPr>
          <p:cNvPr id="3" name="Content Placeholder 2"/>
          <p:cNvSpPr>
            <a:spLocks noGrp="1"/>
          </p:cNvSpPr>
          <p:nvPr>
            <p:ph type="body" idx="1"/>
          </p:nvPr>
        </p:nvSpPr>
        <p:spPr>
          <a:xfrm>
            <a:off x="785785" y="2857496"/>
            <a:ext cx="7708927" cy="3643338"/>
          </a:xfrm>
        </p:spPr>
        <p:txBody>
          <a:bodyPr>
            <a:normAutofit/>
          </a:bodyPr>
          <a:lstStyle/>
          <a:p>
            <a:r>
              <a:rPr lang="en-US" sz="2000" dirty="0">
                <a:solidFill>
                  <a:srgbClr val="FFFFFF"/>
                </a:solidFill>
              </a:rPr>
              <a:t>We have modern equipment acquired between 2018 and 2022, allowing us to tackle a wide range of complex projects:</a:t>
            </a:r>
          </a:p>
          <a:p>
            <a:pPr>
              <a:buFont typeface="Wingdings" pitchFamily="2" charset="2"/>
              <a:buChar char="q"/>
            </a:pPr>
            <a:endParaRPr lang="en-US" sz="2000" dirty="0">
              <a:solidFill>
                <a:srgbClr val="FFFFFF"/>
              </a:solidFill>
            </a:endParaRPr>
          </a:p>
          <a:p>
            <a:r>
              <a:rPr lang="en-US" sz="2000" dirty="0">
                <a:solidFill>
                  <a:srgbClr val="FFFFFF"/>
                </a:solidFill>
              </a:rPr>
              <a:t>Victor Center P106: Active stroke X-axis – 1060 mm, Y-axis – 600 mm</a:t>
            </a:r>
          </a:p>
          <a:p>
            <a:r>
              <a:rPr lang="en-US" sz="2000" dirty="0">
                <a:solidFill>
                  <a:srgbClr val="FFFFFF"/>
                </a:solidFill>
              </a:rPr>
              <a:t>Victor Center P76: Active stroke X-axis – 760 mm, Y-axis – 500 mm</a:t>
            </a:r>
          </a:p>
          <a:p>
            <a:endParaRPr lang="en-US" sz="2000" dirty="0">
              <a:solidFill>
                <a:srgbClr val="FFFFFF"/>
              </a:solidFill>
            </a:endParaRPr>
          </a:p>
          <a:p>
            <a:r>
              <a:rPr lang="en-US" sz="2000" dirty="0">
                <a:solidFill>
                  <a:srgbClr val="FFFFFF"/>
                </a:solidFill>
              </a:rPr>
              <a:t>These vertical milling centers enable us to provide customized solutions tailored to each client's specific needs, regardless of project complexity.</a:t>
            </a:r>
            <a:endParaRPr lang="ro-RO" sz="2000" dirty="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78460"/>
            <a:ext cx="7772400" cy="714396"/>
          </a:xfrm>
        </p:spPr>
        <p:txBody>
          <a:bodyPr>
            <a:noAutofit/>
          </a:bodyPr>
          <a:lstStyle/>
          <a:p>
            <a:pPr algn="ctr"/>
            <a:r>
              <a:rPr lang="en-US" sz="3600" b="1" dirty="0">
                <a:solidFill>
                  <a:srgbClr val="FFC000"/>
                </a:solidFill>
                <a:latin typeface="Calibri" pitchFamily="34" charset="0"/>
                <a:cs typeface="Calibri" pitchFamily="34" charset="0"/>
              </a:rPr>
              <a:t>VC P106 and VC P76 processing possibilities</a:t>
            </a:r>
            <a:endParaRPr lang="ro-RO" sz="3600" b="1" dirty="0">
              <a:solidFill>
                <a:srgbClr val="FFC000"/>
              </a:solidFill>
              <a:latin typeface="Calibri" pitchFamily="34" charset="0"/>
              <a:cs typeface="Calibri" pitchFamily="34" charset="0"/>
            </a:endParaRPr>
          </a:p>
        </p:txBody>
      </p:sp>
      <p:sp>
        <p:nvSpPr>
          <p:cNvPr id="5" name="Text Placeholder 4"/>
          <p:cNvSpPr>
            <a:spLocks noGrp="1"/>
          </p:cNvSpPr>
          <p:nvPr>
            <p:ph type="body" idx="2"/>
          </p:nvPr>
        </p:nvSpPr>
        <p:spPr>
          <a:xfrm>
            <a:off x="76200" y="1571612"/>
            <a:ext cx="3067040" cy="2786082"/>
          </a:xfrm>
        </p:spPr>
        <p:txBody>
          <a:bodyPr>
            <a:normAutofit/>
          </a:bodyPr>
          <a:lstStyle/>
          <a:p>
            <a:pPr>
              <a:buFont typeface="Wingdings" pitchFamily="2" charset="2"/>
              <a:buChar char="q"/>
            </a:pPr>
            <a:r>
              <a:rPr lang="en-US" sz="1500" dirty="0">
                <a:solidFill>
                  <a:srgbClr val="FFFFFF"/>
                </a:solidFill>
                <a:cs typeface="Calibri" pitchFamily="34" charset="0"/>
              </a:rPr>
              <a:t>VC P106</a:t>
            </a:r>
          </a:p>
          <a:p>
            <a:pPr lvl="1"/>
            <a:r>
              <a:rPr lang="en-US" sz="1500" dirty="0">
                <a:solidFill>
                  <a:srgbClr val="FFFFFF"/>
                </a:solidFill>
                <a:cs typeface="Calibri" pitchFamily="34" charset="0"/>
              </a:rPr>
              <a:t>*active stroke axis X 1060mm</a:t>
            </a:r>
          </a:p>
          <a:p>
            <a:pPr marL="605790" lvl="1" indent="-285750">
              <a:buFont typeface="Arial" panose="020B0604020202020204" pitchFamily="34" charset="0"/>
              <a:buChar char="•"/>
            </a:pPr>
            <a:r>
              <a:rPr lang="en-US" sz="1500" dirty="0">
                <a:solidFill>
                  <a:srgbClr val="FFFFFF"/>
                </a:solidFill>
                <a:cs typeface="Calibri" pitchFamily="34" charset="0"/>
              </a:rPr>
              <a:t>active stroke axis Y 600mm</a:t>
            </a:r>
          </a:p>
          <a:p>
            <a:pPr marL="605790" lvl="1" indent="-285750">
              <a:buFont typeface="Arial" panose="020B0604020202020204" pitchFamily="34" charset="0"/>
              <a:buChar char="•"/>
            </a:pPr>
            <a:endParaRPr lang="en-US" sz="1500" dirty="0">
              <a:solidFill>
                <a:srgbClr val="FFFFFF"/>
              </a:solidFill>
              <a:cs typeface="Calibri" pitchFamily="34" charset="0"/>
            </a:endParaRPr>
          </a:p>
          <a:p>
            <a:pPr marL="605790" lvl="1" indent="-285750">
              <a:buFont typeface="Arial" panose="020B0604020202020204" pitchFamily="34" charset="0"/>
              <a:buChar char="•"/>
            </a:pPr>
            <a:endParaRPr lang="en-US" sz="1500" dirty="0">
              <a:solidFill>
                <a:srgbClr val="FFFFFF"/>
              </a:solidFill>
              <a:cs typeface="Calibri" pitchFamily="34" charset="0"/>
            </a:endParaRPr>
          </a:p>
          <a:p>
            <a:pPr>
              <a:buFont typeface="Wingdings" pitchFamily="2" charset="2"/>
              <a:buChar char="q"/>
            </a:pPr>
            <a:r>
              <a:rPr lang="en-US" sz="1500" dirty="0">
                <a:solidFill>
                  <a:srgbClr val="FFFFFF"/>
                </a:solidFill>
                <a:cs typeface="Calibri" pitchFamily="34" charset="0"/>
              </a:rPr>
              <a:t>VC P76</a:t>
            </a:r>
          </a:p>
          <a:p>
            <a:pPr lvl="1"/>
            <a:r>
              <a:rPr lang="en-US" sz="1500" dirty="0">
                <a:solidFill>
                  <a:srgbClr val="FFFFFF"/>
                </a:solidFill>
                <a:cs typeface="Calibri" pitchFamily="34" charset="0"/>
              </a:rPr>
              <a:t>* active stroke axis X 760mm</a:t>
            </a:r>
          </a:p>
          <a:p>
            <a:pPr lvl="1"/>
            <a:r>
              <a:rPr lang="en-US" sz="1500" dirty="0">
                <a:solidFill>
                  <a:srgbClr val="FFFFFF"/>
                </a:solidFill>
                <a:cs typeface="Calibri" pitchFamily="34" charset="0"/>
              </a:rPr>
              <a:t>* active stroke axis Y 500mm</a:t>
            </a:r>
          </a:p>
          <a:p>
            <a:pPr lvl="1"/>
            <a:endParaRPr lang="en-US" dirty="0">
              <a:solidFill>
                <a:srgbClr val="FFFFFF"/>
              </a:solidFill>
            </a:endParaRPr>
          </a:p>
        </p:txBody>
      </p:sp>
      <p:pic>
        <p:nvPicPr>
          <p:cNvPr id="4" name="Content Placeholder 3" descr="Vc-P106_2.jpg"/>
          <p:cNvPicPr>
            <a:picLocks noGrp="1" noChangeAspect="1"/>
          </p:cNvPicPr>
          <p:nvPr>
            <p:ph sz="quarter" idx="1"/>
          </p:nvPr>
        </p:nvPicPr>
        <p:blipFill>
          <a:blip r:embed="rId2" cstate="print"/>
          <a:stretch>
            <a:fillRect/>
          </a:stretch>
        </p:blipFill>
        <p:spPr>
          <a:xfrm>
            <a:off x="2786050" y="1285860"/>
            <a:ext cx="6105385" cy="4357718"/>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600" b="1" dirty="0" err="1">
                <a:solidFill>
                  <a:srgbClr val="FFC000"/>
                </a:solidFill>
                <a:latin typeface="Calibri" pitchFamily="34" charset="0"/>
                <a:cs typeface="Calibri" pitchFamily="34" charset="0"/>
              </a:rPr>
              <a:t>Materials</a:t>
            </a:r>
            <a:r>
              <a:rPr lang="ro-RO" sz="3600" b="1" dirty="0">
                <a:solidFill>
                  <a:srgbClr val="FFC000"/>
                </a:solidFill>
                <a:latin typeface="Calibri" pitchFamily="34" charset="0"/>
                <a:cs typeface="Calibri" pitchFamily="34" charset="0"/>
              </a:rPr>
              <a:t> </a:t>
            </a:r>
            <a:r>
              <a:rPr lang="ro-RO" sz="3600" b="1" dirty="0" err="1">
                <a:solidFill>
                  <a:srgbClr val="FFC000"/>
                </a:solidFill>
                <a:latin typeface="Calibri" pitchFamily="34" charset="0"/>
                <a:cs typeface="Calibri" pitchFamily="34" charset="0"/>
              </a:rPr>
              <a:t>and</a:t>
            </a:r>
            <a:r>
              <a:rPr lang="ro-RO" sz="3600" b="1" dirty="0">
                <a:solidFill>
                  <a:srgbClr val="FFC000"/>
                </a:solidFill>
                <a:latin typeface="Calibri" pitchFamily="34" charset="0"/>
                <a:cs typeface="Calibri" pitchFamily="34" charset="0"/>
              </a:rPr>
              <a:t> </a:t>
            </a:r>
            <a:r>
              <a:rPr lang="ro-RO" sz="3600" b="1" dirty="0" err="1">
                <a:solidFill>
                  <a:srgbClr val="FFC000"/>
                </a:solidFill>
                <a:latin typeface="Calibri" pitchFamily="34" charset="0"/>
                <a:cs typeface="Calibri" pitchFamily="34" charset="0"/>
              </a:rPr>
              <a:t>Processing</a:t>
            </a:r>
            <a:r>
              <a:rPr lang="ro-RO" sz="3600" b="1" dirty="0">
                <a:solidFill>
                  <a:srgbClr val="FFC000"/>
                </a:solidFill>
                <a:latin typeface="Calibri" pitchFamily="34" charset="0"/>
                <a:cs typeface="Calibri" pitchFamily="34" charset="0"/>
              </a:rPr>
              <a:t> Technologies</a:t>
            </a:r>
          </a:p>
        </p:txBody>
      </p:sp>
      <p:sp>
        <p:nvSpPr>
          <p:cNvPr id="3" name="Text Placeholder 2"/>
          <p:cNvSpPr>
            <a:spLocks noGrp="1"/>
          </p:cNvSpPr>
          <p:nvPr>
            <p:ph type="body" idx="2"/>
          </p:nvPr>
        </p:nvSpPr>
        <p:spPr>
          <a:xfrm>
            <a:off x="857224" y="2666578"/>
            <a:ext cx="7448576" cy="3714750"/>
          </a:xfrm>
        </p:spPr>
        <p:txBody>
          <a:bodyPr>
            <a:normAutofit lnSpcReduction="10000"/>
          </a:bodyPr>
          <a:lstStyle/>
          <a:p>
            <a:r>
              <a:rPr lang="en-US" sz="1400" b="1" dirty="0">
                <a:solidFill>
                  <a:srgbClr val="FFFFFF"/>
                </a:solidFill>
                <a:cs typeface="Calibri" pitchFamily="34" charset="0"/>
              </a:rPr>
              <a:t>ALUMINUM			STEEL and STAINLESS STEEL</a:t>
            </a:r>
          </a:p>
          <a:p>
            <a:r>
              <a:rPr lang="en-US" sz="1400" dirty="0">
                <a:solidFill>
                  <a:srgbClr val="FFFFFF"/>
                </a:solidFill>
                <a:cs typeface="Calibri" pitchFamily="34" charset="0"/>
              </a:rPr>
              <a:t>*2007 </a:t>
            </a:r>
            <a:r>
              <a:rPr lang="en-US" sz="1400" dirty="0" err="1">
                <a:solidFill>
                  <a:srgbClr val="FFFFFF"/>
                </a:solidFill>
                <a:cs typeface="Calibri" pitchFamily="34" charset="0"/>
              </a:rPr>
              <a:t>AlCuMgPb</a:t>
            </a:r>
            <a:endParaRPr lang="en-US" sz="1400" dirty="0">
              <a:solidFill>
                <a:srgbClr val="FFFFFF"/>
              </a:solidFill>
              <a:cs typeface="Calibri" pitchFamily="34" charset="0"/>
            </a:endParaRPr>
          </a:p>
          <a:p>
            <a:r>
              <a:rPr lang="en-US" sz="1400" dirty="0">
                <a:solidFill>
                  <a:srgbClr val="FFFFFF"/>
                </a:solidFill>
                <a:cs typeface="Calibri" pitchFamily="34" charset="0"/>
              </a:rPr>
              <a:t>*2017 ALCuMg1</a:t>
            </a:r>
          </a:p>
          <a:p>
            <a:r>
              <a:rPr lang="en-US" sz="1400" dirty="0">
                <a:solidFill>
                  <a:srgbClr val="FFFFFF"/>
                </a:solidFill>
                <a:cs typeface="Calibri" pitchFamily="34" charset="0"/>
              </a:rPr>
              <a:t>*5083 AlMg4.5Mn</a:t>
            </a:r>
          </a:p>
          <a:p>
            <a:r>
              <a:rPr lang="en-US" sz="1400" dirty="0">
                <a:solidFill>
                  <a:srgbClr val="FFFFFF"/>
                </a:solidFill>
                <a:cs typeface="Calibri" pitchFamily="34" charset="0"/>
              </a:rPr>
              <a:t>*5754 AlMg3`</a:t>
            </a:r>
          </a:p>
          <a:p>
            <a:r>
              <a:rPr lang="en-US" sz="1400" dirty="0">
                <a:solidFill>
                  <a:srgbClr val="FFFFFF"/>
                </a:solidFill>
                <a:cs typeface="Calibri" pitchFamily="34" charset="0"/>
              </a:rPr>
              <a:t>*6060 AlMgSi0.5</a:t>
            </a:r>
          </a:p>
          <a:p>
            <a:r>
              <a:rPr lang="en-US" sz="1400" dirty="0">
                <a:solidFill>
                  <a:srgbClr val="FFFFFF"/>
                </a:solidFill>
                <a:cs typeface="Calibri" pitchFamily="34" charset="0"/>
              </a:rPr>
              <a:t>*6082 AlMgSi1</a:t>
            </a:r>
          </a:p>
          <a:p>
            <a:r>
              <a:rPr lang="en-US" sz="1400" dirty="0">
                <a:solidFill>
                  <a:srgbClr val="FFFFFF"/>
                </a:solidFill>
                <a:cs typeface="Calibri" pitchFamily="34" charset="0"/>
              </a:rPr>
              <a:t>*7075 AlZnMgCu1.5</a:t>
            </a:r>
          </a:p>
          <a:p>
            <a:endParaRPr lang="en-US" sz="1400" dirty="0">
              <a:solidFill>
                <a:srgbClr val="FFFFFF"/>
              </a:solidFill>
              <a:cs typeface="Calibri" pitchFamily="34" charset="0"/>
            </a:endParaRPr>
          </a:p>
          <a:p>
            <a:r>
              <a:rPr lang="en-US" sz="1400" b="1" dirty="0">
                <a:solidFill>
                  <a:srgbClr val="FFFFFF"/>
                </a:solidFill>
                <a:cs typeface="Calibri" pitchFamily="34" charset="0"/>
              </a:rPr>
              <a:t>POLYAMIDE</a:t>
            </a:r>
          </a:p>
          <a:p>
            <a:endParaRPr lang="en-US" sz="1400" b="1" dirty="0">
              <a:solidFill>
                <a:srgbClr val="FFFFFF"/>
              </a:solidFill>
              <a:cs typeface="Calibri" pitchFamily="34" charset="0"/>
            </a:endParaRPr>
          </a:p>
          <a:p>
            <a:r>
              <a:rPr lang="en-US" sz="1400" b="1" dirty="0">
                <a:solidFill>
                  <a:srgbClr val="FFFFFF"/>
                </a:solidFill>
                <a:cs typeface="Calibri" pitchFamily="34" charset="0"/>
              </a:rPr>
              <a:t>NON-FERROUS MATERIAL</a:t>
            </a:r>
          </a:p>
          <a:p>
            <a:r>
              <a:rPr lang="en-US" sz="1400" b="1" dirty="0">
                <a:solidFill>
                  <a:srgbClr val="FFFFFF"/>
                </a:solidFill>
                <a:cs typeface="Calibri" pitchFamily="34" charset="0"/>
              </a:rPr>
              <a:t>*Brass, Copper, Bronze </a:t>
            </a:r>
            <a:r>
              <a:rPr lang="en-US" dirty="0">
                <a:solidFill>
                  <a:srgbClr val="FFFFFF"/>
                </a:solidFill>
              </a:rPr>
              <a:t>	</a:t>
            </a:r>
            <a:endParaRPr lang="ro-RO" dirty="0">
              <a:solidFill>
                <a:srgbClr val="FFFFFF"/>
              </a:solidFill>
            </a:endParaRPr>
          </a:p>
        </p:txBody>
      </p:sp>
      <p:sp>
        <p:nvSpPr>
          <p:cNvPr id="5" name="TextBox 4">
            <a:extLst>
              <a:ext uri="{FF2B5EF4-FFF2-40B4-BE49-F238E27FC236}">
                <a16:creationId xmlns:a16="http://schemas.microsoft.com/office/drawing/2014/main" id="{B064D5D2-61C7-25AC-5312-5E688CDD84C8}"/>
              </a:ext>
            </a:extLst>
          </p:cNvPr>
          <p:cNvSpPr txBox="1"/>
          <p:nvPr/>
        </p:nvSpPr>
        <p:spPr>
          <a:xfrm>
            <a:off x="857224" y="1603504"/>
            <a:ext cx="4572000" cy="707886"/>
          </a:xfrm>
          <a:prstGeom prst="rect">
            <a:avLst/>
          </a:prstGeom>
          <a:noFill/>
        </p:spPr>
        <p:txBody>
          <a:bodyPr wrap="square">
            <a:spAutoFit/>
          </a:bodyPr>
          <a:lstStyle/>
          <a:p>
            <a:r>
              <a:rPr lang="en-US" sz="2000" dirty="0">
                <a:solidFill>
                  <a:srgbClr val="FFFFFF"/>
                </a:solidFill>
              </a:rPr>
              <a:t>We specialize in machining a variety of materials, including:</a:t>
            </a:r>
            <a:endParaRPr lang="ro-RO" sz="2000" dirty="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FC000"/>
                </a:solidFill>
                <a:latin typeface="Calibri" pitchFamily="34" charset="0"/>
                <a:cs typeface="Calibri" pitchFamily="34" charset="0"/>
              </a:rPr>
              <a:t>Surface treatment made</a:t>
            </a:r>
            <a:endParaRPr lang="ro-RO" sz="3600" b="1" dirty="0">
              <a:solidFill>
                <a:srgbClr val="FFC000"/>
              </a:solidFill>
              <a:latin typeface="Calibri" pitchFamily="34" charset="0"/>
              <a:cs typeface="Calibri" pitchFamily="34" charset="0"/>
            </a:endParaRPr>
          </a:p>
        </p:txBody>
      </p:sp>
      <p:sp>
        <p:nvSpPr>
          <p:cNvPr id="3" name="Text Placeholder 2"/>
          <p:cNvSpPr>
            <a:spLocks noGrp="1"/>
          </p:cNvSpPr>
          <p:nvPr>
            <p:ph type="body" idx="1"/>
          </p:nvPr>
        </p:nvSpPr>
        <p:spPr>
          <a:xfrm>
            <a:off x="642910" y="2786058"/>
            <a:ext cx="7772400" cy="1714512"/>
          </a:xfrm>
        </p:spPr>
        <p:txBody>
          <a:bodyPr>
            <a:normAutofit/>
          </a:bodyPr>
          <a:lstStyle/>
          <a:p>
            <a:r>
              <a:rPr lang="en-US" sz="2000" dirty="0">
                <a:solidFill>
                  <a:srgbClr val="FFFFFF"/>
                </a:solidFill>
              </a:rPr>
              <a:t>We also offer a complete range of surface treatments, including hard anodizing (30-50 microns), sandblasting, and laser marking, allowing us to guarantee both durability and aesthetics of produced parts.</a:t>
            </a:r>
            <a:endParaRPr lang="ro-RO" sz="2000" dirty="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827584" y="404664"/>
            <a:ext cx="4201616" cy="762000"/>
          </a:xfrm>
        </p:spPr>
        <p:txBody>
          <a:bodyPr/>
          <a:lstStyle/>
          <a:p>
            <a:pPr algn="ctr"/>
            <a:r>
              <a:rPr lang="en-US" sz="2800" dirty="0">
                <a:solidFill>
                  <a:srgbClr val="FFC000"/>
                </a:solidFill>
                <a:latin typeface="Calibri" pitchFamily="34" charset="0"/>
                <a:cs typeface="Calibri" pitchFamily="34" charset="0"/>
              </a:rPr>
              <a:t>Mechanical assembly parts</a:t>
            </a:r>
          </a:p>
        </p:txBody>
      </p:sp>
      <p:sp>
        <p:nvSpPr>
          <p:cNvPr id="7" name="Text Placeholder 6"/>
          <p:cNvSpPr>
            <a:spLocks noGrp="1"/>
          </p:cNvSpPr>
          <p:nvPr>
            <p:ph type="body" sz="half" idx="3"/>
          </p:nvPr>
        </p:nvSpPr>
        <p:spPr>
          <a:xfrm>
            <a:off x="4932040" y="404664"/>
            <a:ext cx="3733800" cy="762000"/>
          </a:xfrm>
        </p:spPr>
        <p:txBody>
          <a:bodyPr/>
          <a:lstStyle/>
          <a:p>
            <a:pPr algn="ctr"/>
            <a:r>
              <a:rPr lang="en-US" sz="2800" dirty="0">
                <a:solidFill>
                  <a:srgbClr val="FFC000"/>
                </a:solidFill>
                <a:latin typeface="Calibri" pitchFamily="34" charset="0"/>
                <a:cs typeface="Calibri" pitchFamily="34" charset="0"/>
              </a:rPr>
              <a:t>Painted parts</a:t>
            </a:r>
          </a:p>
        </p:txBody>
      </p:sp>
      <p:pic>
        <p:nvPicPr>
          <p:cNvPr id="6" name="Content Placeholder 5">
            <a:extLst>
              <a:ext uri="{FF2B5EF4-FFF2-40B4-BE49-F238E27FC236}">
                <a16:creationId xmlns:a16="http://schemas.microsoft.com/office/drawing/2014/main" id="{35805C8E-0BA3-4B83-7FE6-D54DFE44AEE3}"/>
              </a:ext>
            </a:extLst>
          </p:cNvPr>
          <p:cNvPicPr>
            <a:picLocks noGrp="1" noChangeAspect="1"/>
          </p:cNvPicPr>
          <p:nvPr>
            <p:ph sz="half" idx="4"/>
          </p:nvPr>
        </p:nvPicPr>
        <p:blipFill>
          <a:blip r:embed="rId2" cstate="print">
            <a:extLst>
              <a:ext uri="{28A0092B-C50C-407E-A947-70E740481C1C}">
                <a14:useLocalDpi xmlns:a14="http://schemas.microsoft.com/office/drawing/2010/main" val="0"/>
              </a:ext>
            </a:extLst>
          </a:blip>
          <a:stretch>
            <a:fillRect/>
          </a:stretch>
        </p:blipFill>
        <p:spPr>
          <a:xfrm>
            <a:off x="5029200" y="1813620"/>
            <a:ext cx="3733800" cy="4279676"/>
          </a:xfrm>
        </p:spPr>
      </p:pic>
      <p:pic>
        <p:nvPicPr>
          <p:cNvPr id="13" name="Content Placeholder 12">
            <a:extLst>
              <a:ext uri="{FF2B5EF4-FFF2-40B4-BE49-F238E27FC236}">
                <a16:creationId xmlns:a16="http://schemas.microsoft.com/office/drawing/2014/main" id="{0C9D4B60-6369-0A79-BFC3-7E26561705BD}"/>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279714" y="2300469"/>
            <a:ext cx="4382956" cy="3287217"/>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497</TotalTime>
  <Words>795</Words>
  <Application>Microsoft Office PowerPoint</Application>
  <PresentationFormat>On-screen Show (4:3)</PresentationFormat>
  <Paragraphs>87</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Franklin Gothic Book</vt:lpstr>
      <vt:lpstr>Perpetua</vt:lpstr>
      <vt:lpstr>Wingdings</vt:lpstr>
      <vt:lpstr>Wingdings 2</vt:lpstr>
      <vt:lpstr>Equity</vt:lpstr>
      <vt:lpstr>S.C. Machro Technology S.R.L. - Expertise in High-Precision Processing</vt:lpstr>
      <vt:lpstr>About Us</vt:lpstr>
      <vt:lpstr>Our Team – A Key Success Factor </vt:lpstr>
      <vt:lpstr>Our Vision </vt:lpstr>
      <vt:lpstr>Technological capabilities </vt:lpstr>
      <vt:lpstr>VC P106 and VC P76 processing possibilities</vt:lpstr>
      <vt:lpstr>Materials and Processing Technologies</vt:lpstr>
      <vt:lpstr>Surface treatment made</vt:lpstr>
      <vt:lpstr>PowerPoint Presentation</vt:lpstr>
      <vt:lpstr>PowerPoint Presentation</vt:lpstr>
      <vt:lpstr>PowerPoint Presentation</vt:lpstr>
      <vt:lpstr>PowerPoint Presentation</vt:lpstr>
      <vt:lpstr>Innovation and Continuous Development</vt:lpstr>
      <vt:lpstr>Sustainability and Responsibility</vt:lpstr>
      <vt:lpstr>Notable Achievements</vt:lpstr>
      <vt:lpstr>Recognition in the Pharmaceutical Industry</vt:lpstr>
      <vt:lpstr>Expanding into the Defense Sector</vt:lpstr>
      <vt:lpstr>How do you find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 MACHRO TECHNOLOGY S.R.L. BRASOV ,ROMANIA</dc:title>
  <dc:creator>ACASA</dc:creator>
  <cp:lastModifiedBy>Florin Perju</cp:lastModifiedBy>
  <cp:revision>64</cp:revision>
  <dcterms:created xsi:type="dcterms:W3CDTF">2019-06-22T15:36:00Z</dcterms:created>
  <dcterms:modified xsi:type="dcterms:W3CDTF">2025-05-15T10:53:11Z</dcterms:modified>
</cp:coreProperties>
</file>